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8" r:id="rId2"/>
    <p:sldId id="259" r:id="rId3"/>
    <p:sldId id="260" r:id="rId4"/>
    <p:sldId id="263" r:id="rId5"/>
    <p:sldId id="265" r:id="rId6"/>
    <p:sldId id="266" r:id="rId7"/>
    <p:sldId id="28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7" r:id="rId23"/>
    <p:sldId id="289" r:id="rId24"/>
    <p:sldId id="288" r:id="rId25"/>
    <p:sldId id="285" r:id="rId26"/>
    <p:sldId id="290" r:id="rId27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C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4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9C52BA-FA4C-45CC-AA8F-D191B72D74A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F053A48-083F-4157-9FC9-CF92F4ACE94A}">
      <dgm:prSet phldrT="[Texto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AR" sz="2800" dirty="0" smtClean="0"/>
            <a:t>Tipo 1</a:t>
          </a:r>
          <a:endParaRPr lang="es-AR" sz="2800" dirty="0"/>
        </a:p>
      </dgm:t>
    </dgm:pt>
    <dgm:pt modelId="{B4E07073-21A7-49FE-93D9-436822239704}" type="parTrans" cxnId="{32F70AFC-AD12-453D-907B-EA63A911A9D5}">
      <dgm:prSet/>
      <dgm:spPr/>
      <dgm:t>
        <a:bodyPr/>
        <a:lstStyle/>
        <a:p>
          <a:endParaRPr lang="es-AR"/>
        </a:p>
      </dgm:t>
    </dgm:pt>
    <dgm:pt modelId="{93E77CE8-1CB8-478A-AE7D-799D0F851A23}" type="sibTrans" cxnId="{32F70AFC-AD12-453D-907B-EA63A911A9D5}">
      <dgm:prSet/>
      <dgm:spPr/>
      <dgm:t>
        <a:bodyPr/>
        <a:lstStyle/>
        <a:p>
          <a:endParaRPr lang="es-AR"/>
        </a:p>
      </dgm:t>
    </dgm:pt>
    <dgm:pt modelId="{7F019439-49B8-4334-9C5D-67535EB78E46}">
      <dgm:prSet phldrT="[Texto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AR" dirty="0" smtClean="0"/>
            <a:t>Incidencia 1/40.000- </a:t>
          </a:r>
          <a:r>
            <a:rPr lang="es-AR" dirty="0" err="1" smtClean="0"/>
            <a:t>Presentacion</a:t>
          </a:r>
          <a:r>
            <a:rPr lang="es-AR" dirty="0" smtClean="0"/>
            <a:t> </a:t>
          </a:r>
          <a:r>
            <a:rPr lang="es-AR" dirty="0" err="1" smtClean="0"/>
            <a:t>clinica</a:t>
          </a:r>
          <a:r>
            <a:rPr lang="es-AR" dirty="0" smtClean="0"/>
            <a:t> variable</a:t>
          </a:r>
          <a:endParaRPr lang="es-AR" dirty="0"/>
        </a:p>
      </dgm:t>
    </dgm:pt>
    <dgm:pt modelId="{A5F5529F-2E38-476A-A644-CD99E5992006}" type="parTrans" cxnId="{A1C33A5A-0132-4FE1-9C38-DE93705434F8}">
      <dgm:prSet/>
      <dgm:spPr/>
      <dgm:t>
        <a:bodyPr/>
        <a:lstStyle/>
        <a:p>
          <a:endParaRPr lang="es-AR"/>
        </a:p>
      </dgm:t>
    </dgm:pt>
    <dgm:pt modelId="{BB1370B8-3D9B-4C66-8DAA-1EDA3B6A5E17}" type="sibTrans" cxnId="{A1C33A5A-0132-4FE1-9C38-DE93705434F8}">
      <dgm:prSet/>
      <dgm:spPr/>
      <dgm:t>
        <a:bodyPr/>
        <a:lstStyle/>
        <a:p>
          <a:endParaRPr lang="es-AR"/>
        </a:p>
      </dgm:t>
    </dgm:pt>
    <dgm:pt modelId="{24E6193F-979F-4666-9055-32E08026AF86}">
      <dgm:prSet phldrT="[Texto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AR" sz="2800" dirty="0" smtClean="0"/>
            <a:t>Tipo 2</a:t>
          </a:r>
          <a:endParaRPr lang="es-AR" sz="2800" dirty="0"/>
        </a:p>
      </dgm:t>
    </dgm:pt>
    <dgm:pt modelId="{715A5E3A-FF41-4440-BD0C-8413787617C9}" type="parTrans" cxnId="{460E1222-DE48-44D9-B551-E89D89CC338E}">
      <dgm:prSet/>
      <dgm:spPr/>
      <dgm:t>
        <a:bodyPr/>
        <a:lstStyle/>
        <a:p>
          <a:endParaRPr lang="es-AR"/>
        </a:p>
      </dgm:t>
    </dgm:pt>
    <dgm:pt modelId="{F440E52F-1943-4731-B761-A187B17968AA}" type="sibTrans" cxnId="{460E1222-DE48-44D9-B551-E89D89CC338E}">
      <dgm:prSet/>
      <dgm:spPr/>
      <dgm:t>
        <a:bodyPr/>
        <a:lstStyle/>
        <a:p>
          <a:endParaRPr lang="es-AR"/>
        </a:p>
      </dgm:t>
    </dgm:pt>
    <dgm:pt modelId="{34BDBDD4-43BA-4AEB-8B04-F091E363C621}">
      <dgm:prSet phldrT="[Texto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AR" dirty="0" smtClean="0"/>
            <a:t>Incidencia  1/100.000</a:t>
          </a:r>
          <a:endParaRPr lang="es-AR" dirty="0"/>
        </a:p>
      </dgm:t>
    </dgm:pt>
    <dgm:pt modelId="{1A58DBC2-DA7D-4A1D-9ADC-83898B84EF8D}" type="parTrans" cxnId="{90206A0E-FFE6-4501-BEBC-CE3587178E53}">
      <dgm:prSet/>
      <dgm:spPr/>
      <dgm:t>
        <a:bodyPr/>
        <a:lstStyle/>
        <a:p>
          <a:endParaRPr lang="es-AR"/>
        </a:p>
      </dgm:t>
    </dgm:pt>
    <dgm:pt modelId="{39966989-7FBF-4DA1-9801-8CEE2D4D5DF7}" type="sibTrans" cxnId="{90206A0E-FFE6-4501-BEBC-CE3587178E53}">
      <dgm:prSet/>
      <dgm:spPr/>
      <dgm:t>
        <a:bodyPr/>
        <a:lstStyle/>
        <a:p>
          <a:endParaRPr lang="es-AR"/>
        </a:p>
      </dgm:t>
    </dgm:pt>
    <dgm:pt modelId="{A751F3A1-C232-41EB-8A80-EFBCCB1A691F}">
      <dgm:prSet phldrT="[Texto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AR" sz="2800" dirty="0" smtClean="0"/>
            <a:t>Tipo 3</a:t>
          </a:r>
          <a:endParaRPr lang="es-AR" sz="2800" dirty="0"/>
        </a:p>
      </dgm:t>
    </dgm:pt>
    <dgm:pt modelId="{8DF9C52F-8381-4A99-966A-24A31E44A244}" type="parTrans" cxnId="{EDF29DA6-CDC5-488A-BAD1-F109CA2638E6}">
      <dgm:prSet/>
      <dgm:spPr/>
      <dgm:t>
        <a:bodyPr/>
        <a:lstStyle/>
        <a:p>
          <a:endParaRPr lang="es-AR"/>
        </a:p>
      </dgm:t>
    </dgm:pt>
    <dgm:pt modelId="{AACB6B6F-6DBB-42EF-9584-8E81D5FBA9DF}" type="sibTrans" cxnId="{EDF29DA6-CDC5-488A-BAD1-F109CA2638E6}">
      <dgm:prSet/>
      <dgm:spPr/>
      <dgm:t>
        <a:bodyPr/>
        <a:lstStyle/>
        <a:p>
          <a:endParaRPr lang="es-AR"/>
        </a:p>
      </dgm:t>
    </dgm:pt>
    <dgm:pt modelId="{0157C08A-FD7B-492D-B63E-577B10728E3C}">
      <dgm:prSet phldrT="[Texto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AR" dirty="0" smtClean="0"/>
            <a:t>Incidencia 1/100.000</a:t>
          </a:r>
          <a:endParaRPr lang="es-AR" dirty="0"/>
        </a:p>
      </dgm:t>
    </dgm:pt>
    <dgm:pt modelId="{A4F5AAA2-4899-4283-ABC6-3CFB549D9BC7}" type="parTrans" cxnId="{7F019969-4911-409D-9CD7-838192015145}">
      <dgm:prSet/>
      <dgm:spPr/>
      <dgm:t>
        <a:bodyPr/>
        <a:lstStyle/>
        <a:p>
          <a:endParaRPr lang="es-AR"/>
        </a:p>
      </dgm:t>
    </dgm:pt>
    <dgm:pt modelId="{A3513B2D-8277-4AC0-894E-249061BBEC97}" type="sibTrans" cxnId="{7F019969-4911-409D-9CD7-838192015145}">
      <dgm:prSet/>
      <dgm:spPr/>
      <dgm:t>
        <a:bodyPr/>
        <a:lstStyle/>
        <a:p>
          <a:endParaRPr lang="es-AR"/>
        </a:p>
      </dgm:t>
    </dgm:pt>
    <dgm:pt modelId="{8EE61318-72E3-4B10-99B6-E5D7566A067B}">
      <dgm:prSet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marL="171450" indent="0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s-AR" dirty="0"/>
        </a:p>
      </dgm:t>
    </dgm:pt>
    <dgm:pt modelId="{0D5567CE-A398-4199-AB99-880ADF2EF81F}" type="parTrans" cxnId="{974D234D-74E1-4796-876C-9DB4C7885548}">
      <dgm:prSet/>
      <dgm:spPr/>
      <dgm:t>
        <a:bodyPr/>
        <a:lstStyle/>
        <a:p>
          <a:endParaRPr lang="es-AR"/>
        </a:p>
      </dgm:t>
    </dgm:pt>
    <dgm:pt modelId="{2131E449-B6D6-449E-B291-57F33C96F555}" type="sibTrans" cxnId="{974D234D-74E1-4796-876C-9DB4C7885548}">
      <dgm:prSet/>
      <dgm:spPr/>
      <dgm:t>
        <a:bodyPr/>
        <a:lstStyle/>
        <a:p>
          <a:endParaRPr lang="es-AR"/>
        </a:p>
      </dgm:t>
    </dgm:pt>
    <dgm:pt modelId="{E30BF947-B309-42CA-BDBA-99293B3B6FEE}">
      <dgm:prSet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AR" dirty="0" smtClean="0"/>
            <a:t>Primer año de vida. </a:t>
          </a:r>
          <a:r>
            <a:rPr lang="es-AR" dirty="0" err="1" smtClean="0"/>
            <a:t>Rapidamente</a:t>
          </a:r>
          <a:r>
            <a:rPr lang="es-AR" dirty="0" smtClean="0"/>
            <a:t> progresiva </a:t>
          </a:r>
          <a:r>
            <a:rPr lang="es-AR" dirty="0" err="1" smtClean="0"/>
            <a:t>hepatoesplenomegalia</a:t>
          </a:r>
          <a:r>
            <a:rPr lang="es-AR" dirty="0" smtClean="0"/>
            <a:t> , estrabismo, hipertonía, convulsiones parálisis bulbar</a:t>
          </a:r>
          <a:endParaRPr lang="es-AR" dirty="0"/>
        </a:p>
      </dgm:t>
    </dgm:pt>
    <dgm:pt modelId="{97D062A1-4CCA-4050-B7DF-47675D0AF866}" type="parTrans" cxnId="{51A5A9D9-CE20-4EAE-A6B2-B453B0ABA442}">
      <dgm:prSet/>
      <dgm:spPr/>
      <dgm:t>
        <a:bodyPr/>
        <a:lstStyle/>
        <a:p>
          <a:endParaRPr lang="es-AR"/>
        </a:p>
      </dgm:t>
    </dgm:pt>
    <dgm:pt modelId="{2D528AFF-1432-4353-A4A5-48BC57DB3217}" type="sibTrans" cxnId="{51A5A9D9-CE20-4EAE-A6B2-B453B0ABA442}">
      <dgm:prSet/>
      <dgm:spPr/>
      <dgm:t>
        <a:bodyPr/>
        <a:lstStyle/>
        <a:p>
          <a:endParaRPr lang="es-AR"/>
        </a:p>
      </dgm:t>
    </dgm:pt>
    <dgm:pt modelId="{D2B2D159-4533-444C-8DDC-F35F8D767E28}">
      <dgm:prSet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AR" dirty="0" err="1" smtClean="0"/>
            <a:t>Hepatoesplenomegalia</a:t>
          </a:r>
          <a:r>
            <a:rPr lang="es-AR" dirty="0" smtClean="0"/>
            <a:t>, compromiso hematológico, óseo, compromiso neurológico, apraxia </a:t>
          </a:r>
          <a:r>
            <a:rPr lang="es-AR" dirty="0" err="1" smtClean="0"/>
            <a:t>oculomotora</a:t>
          </a:r>
          <a:r>
            <a:rPr lang="es-AR" dirty="0" smtClean="0"/>
            <a:t>, ataxia, convulsiones</a:t>
          </a:r>
          <a:endParaRPr lang="es-AR" dirty="0"/>
        </a:p>
      </dgm:t>
    </dgm:pt>
    <dgm:pt modelId="{E360B227-A852-4DF6-9686-F3FF9C34CA74}" type="parTrans" cxnId="{D3835C71-DBF4-4848-B757-6FCC5DCBCCEE}">
      <dgm:prSet/>
      <dgm:spPr/>
      <dgm:t>
        <a:bodyPr/>
        <a:lstStyle/>
        <a:p>
          <a:endParaRPr lang="es-AR"/>
        </a:p>
      </dgm:t>
    </dgm:pt>
    <dgm:pt modelId="{4F5AC4ED-E1B2-4C58-AD8C-4026D337CD15}" type="sibTrans" cxnId="{D3835C71-DBF4-4848-B757-6FCC5DCBCCEE}">
      <dgm:prSet/>
      <dgm:spPr/>
      <dgm:t>
        <a:bodyPr/>
        <a:lstStyle/>
        <a:p>
          <a:endParaRPr lang="es-AR"/>
        </a:p>
      </dgm:t>
    </dgm:pt>
    <dgm:pt modelId="{1A1031C7-6017-4834-88E8-45DDE96F1A5B}">
      <dgm:prSet phldrT="[Texto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AR" dirty="0" smtClean="0"/>
            <a:t>Mas frecuente- &gt; </a:t>
          </a:r>
          <a:r>
            <a:rPr lang="es-AR" dirty="0" err="1" smtClean="0"/>
            <a:t>fcia</a:t>
          </a:r>
          <a:r>
            <a:rPr lang="es-AR" dirty="0" smtClean="0"/>
            <a:t> en </a:t>
          </a:r>
          <a:r>
            <a:rPr lang="es-AR" dirty="0" err="1" smtClean="0"/>
            <a:t>judios</a:t>
          </a:r>
          <a:r>
            <a:rPr lang="es-AR" dirty="0" smtClean="0"/>
            <a:t> </a:t>
          </a:r>
          <a:r>
            <a:rPr lang="es-AR" dirty="0" err="1" smtClean="0"/>
            <a:t>askenazies</a:t>
          </a:r>
          <a:endParaRPr lang="es-AR" dirty="0"/>
        </a:p>
      </dgm:t>
    </dgm:pt>
    <dgm:pt modelId="{3A3DF350-14EE-4C81-A3AF-8CE19A0D2E49}" type="parTrans" cxnId="{352C987A-1B14-45A5-A5C0-9F958450F556}">
      <dgm:prSet/>
      <dgm:spPr/>
      <dgm:t>
        <a:bodyPr/>
        <a:lstStyle/>
        <a:p>
          <a:endParaRPr lang="es-AR"/>
        </a:p>
      </dgm:t>
    </dgm:pt>
    <dgm:pt modelId="{5EABA2CD-E10E-4F20-8996-80357DA91B7D}" type="sibTrans" cxnId="{352C987A-1B14-45A5-A5C0-9F958450F556}">
      <dgm:prSet/>
      <dgm:spPr/>
      <dgm:t>
        <a:bodyPr/>
        <a:lstStyle/>
        <a:p>
          <a:endParaRPr lang="es-AR"/>
        </a:p>
      </dgm:t>
    </dgm:pt>
    <dgm:pt modelId="{70EA7FBF-9908-4C68-8AA0-1199A0BDFE13}" type="pres">
      <dgm:prSet presAssocID="{0C9C52BA-FA4C-45CC-AA8F-D191B72D74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A6F09596-C547-428B-8229-F632F1841357}" type="pres">
      <dgm:prSet presAssocID="{2F053A48-083F-4157-9FC9-CF92F4ACE94A}" presName="linNode" presStyleCnt="0"/>
      <dgm:spPr/>
    </dgm:pt>
    <dgm:pt modelId="{39C6F0BB-D226-41D3-8E3E-914081284DA3}" type="pres">
      <dgm:prSet presAssocID="{2F053A48-083F-4157-9FC9-CF92F4ACE94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B546948-FCF8-45D6-A490-7138B4AAA7D8}" type="pres">
      <dgm:prSet presAssocID="{2F053A48-083F-4157-9FC9-CF92F4ACE94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46DA19BE-12D8-40DB-A846-BD9B09F44BA5}" type="pres">
      <dgm:prSet presAssocID="{93E77CE8-1CB8-478A-AE7D-799D0F851A23}" presName="sp" presStyleCnt="0"/>
      <dgm:spPr/>
    </dgm:pt>
    <dgm:pt modelId="{C752216E-3F84-4356-98C9-F5A7AF086514}" type="pres">
      <dgm:prSet presAssocID="{24E6193F-979F-4666-9055-32E08026AF86}" presName="linNode" presStyleCnt="0"/>
      <dgm:spPr/>
    </dgm:pt>
    <dgm:pt modelId="{115B0A1D-53B6-4121-852A-4F37D5F318F9}" type="pres">
      <dgm:prSet presAssocID="{24E6193F-979F-4666-9055-32E08026AF86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7E04613C-2A8E-4B8F-8E0E-AC69BA7BDBEB}" type="pres">
      <dgm:prSet presAssocID="{24E6193F-979F-4666-9055-32E08026AF86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D17BEFE-D1E4-48FE-A1D3-642EAF207DBD}" type="pres">
      <dgm:prSet presAssocID="{F440E52F-1943-4731-B761-A187B17968AA}" presName="sp" presStyleCnt="0"/>
      <dgm:spPr/>
    </dgm:pt>
    <dgm:pt modelId="{1A843B09-50BE-4B5C-9214-445E723CBE6E}" type="pres">
      <dgm:prSet presAssocID="{A751F3A1-C232-41EB-8A80-EFBCCB1A691F}" presName="linNode" presStyleCnt="0"/>
      <dgm:spPr/>
    </dgm:pt>
    <dgm:pt modelId="{69E81CD2-F672-48BA-8911-63A188EF82DB}" type="pres">
      <dgm:prSet presAssocID="{A751F3A1-C232-41EB-8A80-EFBCCB1A691F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41D3D1A1-C177-4025-B722-4086C11E94C9}" type="pres">
      <dgm:prSet presAssocID="{A751F3A1-C232-41EB-8A80-EFBCCB1A691F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460E1222-DE48-44D9-B551-E89D89CC338E}" srcId="{0C9C52BA-FA4C-45CC-AA8F-D191B72D74AE}" destId="{24E6193F-979F-4666-9055-32E08026AF86}" srcOrd="1" destOrd="0" parTransId="{715A5E3A-FF41-4440-BD0C-8413787617C9}" sibTransId="{F440E52F-1943-4731-B761-A187B17968AA}"/>
    <dgm:cxn modelId="{974D234D-74E1-4796-876C-9DB4C7885548}" srcId="{2F053A48-083F-4157-9FC9-CF92F4ACE94A}" destId="{8EE61318-72E3-4B10-99B6-E5D7566A067B}" srcOrd="2" destOrd="0" parTransId="{0D5567CE-A398-4199-AB99-880ADF2EF81F}" sibTransId="{2131E449-B6D6-449E-B291-57F33C96F555}"/>
    <dgm:cxn modelId="{5C98DE70-4B34-40E5-A31D-313D26653AA6}" type="presOf" srcId="{2F053A48-083F-4157-9FC9-CF92F4ACE94A}" destId="{39C6F0BB-D226-41D3-8E3E-914081284DA3}" srcOrd="0" destOrd="0" presId="urn:microsoft.com/office/officeart/2005/8/layout/vList5"/>
    <dgm:cxn modelId="{A1C33A5A-0132-4FE1-9C38-DE93705434F8}" srcId="{2F053A48-083F-4157-9FC9-CF92F4ACE94A}" destId="{7F019439-49B8-4334-9C5D-67535EB78E46}" srcOrd="0" destOrd="0" parTransId="{A5F5529F-2E38-476A-A644-CD99E5992006}" sibTransId="{BB1370B8-3D9B-4C66-8DAA-1EDA3B6A5E17}"/>
    <dgm:cxn modelId="{51A5A9D9-CE20-4EAE-A6B2-B453B0ABA442}" srcId="{24E6193F-979F-4666-9055-32E08026AF86}" destId="{E30BF947-B309-42CA-BDBA-99293B3B6FEE}" srcOrd="1" destOrd="0" parTransId="{97D062A1-4CCA-4050-B7DF-47675D0AF866}" sibTransId="{2D528AFF-1432-4353-A4A5-48BC57DB3217}"/>
    <dgm:cxn modelId="{EDF29DA6-CDC5-488A-BAD1-F109CA2638E6}" srcId="{0C9C52BA-FA4C-45CC-AA8F-D191B72D74AE}" destId="{A751F3A1-C232-41EB-8A80-EFBCCB1A691F}" srcOrd="2" destOrd="0" parTransId="{8DF9C52F-8381-4A99-966A-24A31E44A244}" sibTransId="{AACB6B6F-6DBB-42EF-9584-8E81D5FBA9DF}"/>
    <dgm:cxn modelId="{D3835C71-DBF4-4848-B757-6FCC5DCBCCEE}" srcId="{A751F3A1-C232-41EB-8A80-EFBCCB1A691F}" destId="{D2B2D159-4533-444C-8DDC-F35F8D767E28}" srcOrd="1" destOrd="0" parTransId="{E360B227-A852-4DF6-9686-F3FF9C34CA74}" sibTransId="{4F5AC4ED-E1B2-4C58-AD8C-4026D337CD15}"/>
    <dgm:cxn modelId="{D167369E-CD9D-4DD7-8431-EC3A92ED35B1}" type="presOf" srcId="{D2B2D159-4533-444C-8DDC-F35F8D767E28}" destId="{41D3D1A1-C177-4025-B722-4086C11E94C9}" srcOrd="0" destOrd="1" presId="urn:microsoft.com/office/officeart/2005/8/layout/vList5"/>
    <dgm:cxn modelId="{4D31F723-9FE5-48C3-8F4C-D845B38874D9}" type="presOf" srcId="{24E6193F-979F-4666-9055-32E08026AF86}" destId="{115B0A1D-53B6-4121-852A-4F37D5F318F9}" srcOrd="0" destOrd="0" presId="urn:microsoft.com/office/officeart/2005/8/layout/vList5"/>
    <dgm:cxn modelId="{44E58265-FD52-43A8-A137-AABA71CC379C}" type="presOf" srcId="{34BDBDD4-43BA-4AEB-8B04-F091E363C621}" destId="{7E04613C-2A8E-4B8F-8E0E-AC69BA7BDBEB}" srcOrd="0" destOrd="0" presId="urn:microsoft.com/office/officeart/2005/8/layout/vList5"/>
    <dgm:cxn modelId="{90206A0E-FFE6-4501-BEBC-CE3587178E53}" srcId="{24E6193F-979F-4666-9055-32E08026AF86}" destId="{34BDBDD4-43BA-4AEB-8B04-F091E363C621}" srcOrd="0" destOrd="0" parTransId="{1A58DBC2-DA7D-4A1D-9ADC-83898B84EF8D}" sibTransId="{39966989-7FBF-4DA1-9801-8CEE2D4D5DF7}"/>
    <dgm:cxn modelId="{DCF58E0D-0B64-4C6B-A674-5F840B303FEF}" type="presOf" srcId="{8EE61318-72E3-4B10-99B6-E5D7566A067B}" destId="{8B546948-FCF8-45D6-A490-7138B4AAA7D8}" srcOrd="0" destOrd="2" presId="urn:microsoft.com/office/officeart/2005/8/layout/vList5"/>
    <dgm:cxn modelId="{978B201D-3994-44D7-A64F-69C92DF66AA2}" type="presOf" srcId="{0C9C52BA-FA4C-45CC-AA8F-D191B72D74AE}" destId="{70EA7FBF-9908-4C68-8AA0-1199A0BDFE13}" srcOrd="0" destOrd="0" presId="urn:microsoft.com/office/officeart/2005/8/layout/vList5"/>
    <dgm:cxn modelId="{D6CCA266-6722-4012-B221-77E1B07F26D8}" type="presOf" srcId="{0157C08A-FD7B-492D-B63E-577B10728E3C}" destId="{41D3D1A1-C177-4025-B722-4086C11E94C9}" srcOrd="0" destOrd="0" presId="urn:microsoft.com/office/officeart/2005/8/layout/vList5"/>
    <dgm:cxn modelId="{7F019969-4911-409D-9CD7-838192015145}" srcId="{A751F3A1-C232-41EB-8A80-EFBCCB1A691F}" destId="{0157C08A-FD7B-492D-B63E-577B10728E3C}" srcOrd="0" destOrd="0" parTransId="{A4F5AAA2-4899-4283-ABC6-3CFB549D9BC7}" sibTransId="{A3513B2D-8277-4AC0-894E-249061BBEC97}"/>
    <dgm:cxn modelId="{6ED22390-C1A8-427C-9FDE-31E3F3EB958B}" type="presOf" srcId="{1A1031C7-6017-4834-88E8-45DDE96F1A5B}" destId="{8B546948-FCF8-45D6-A490-7138B4AAA7D8}" srcOrd="0" destOrd="1" presId="urn:microsoft.com/office/officeart/2005/8/layout/vList5"/>
    <dgm:cxn modelId="{14A123FA-B351-4A88-B3BD-0DDFB1A267B2}" type="presOf" srcId="{E30BF947-B309-42CA-BDBA-99293B3B6FEE}" destId="{7E04613C-2A8E-4B8F-8E0E-AC69BA7BDBEB}" srcOrd="0" destOrd="1" presId="urn:microsoft.com/office/officeart/2005/8/layout/vList5"/>
    <dgm:cxn modelId="{352C987A-1B14-45A5-A5C0-9F958450F556}" srcId="{2F053A48-083F-4157-9FC9-CF92F4ACE94A}" destId="{1A1031C7-6017-4834-88E8-45DDE96F1A5B}" srcOrd="1" destOrd="0" parTransId="{3A3DF350-14EE-4C81-A3AF-8CE19A0D2E49}" sibTransId="{5EABA2CD-E10E-4F20-8996-80357DA91B7D}"/>
    <dgm:cxn modelId="{9C78B174-7631-424E-B27D-0A0EDA7137CD}" type="presOf" srcId="{A751F3A1-C232-41EB-8A80-EFBCCB1A691F}" destId="{69E81CD2-F672-48BA-8911-63A188EF82DB}" srcOrd="0" destOrd="0" presId="urn:microsoft.com/office/officeart/2005/8/layout/vList5"/>
    <dgm:cxn modelId="{32F70AFC-AD12-453D-907B-EA63A911A9D5}" srcId="{0C9C52BA-FA4C-45CC-AA8F-D191B72D74AE}" destId="{2F053A48-083F-4157-9FC9-CF92F4ACE94A}" srcOrd="0" destOrd="0" parTransId="{B4E07073-21A7-49FE-93D9-436822239704}" sibTransId="{93E77CE8-1CB8-478A-AE7D-799D0F851A23}"/>
    <dgm:cxn modelId="{B8BC1B33-7725-4563-8A9F-6EC0A28EAAC1}" type="presOf" srcId="{7F019439-49B8-4334-9C5D-67535EB78E46}" destId="{8B546948-FCF8-45D6-A490-7138B4AAA7D8}" srcOrd="0" destOrd="0" presId="urn:microsoft.com/office/officeart/2005/8/layout/vList5"/>
    <dgm:cxn modelId="{C51B294A-B02D-44FF-8051-EC884372D122}" type="presParOf" srcId="{70EA7FBF-9908-4C68-8AA0-1199A0BDFE13}" destId="{A6F09596-C547-428B-8229-F632F1841357}" srcOrd="0" destOrd="0" presId="urn:microsoft.com/office/officeart/2005/8/layout/vList5"/>
    <dgm:cxn modelId="{25948A5A-21ED-43BB-9F79-115A948BB045}" type="presParOf" srcId="{A6F09596-C547-428B-8229-F632F1841357}" destId="{39C6F0BB-D226-41D3-8E3E-914081284DA3}" srcOrd="0" destOrd="0" presId="urn:microsoft.com/office/officeart/2005/8/layout/vList5"/>
    <dgm:cxn modelId="{A1219C96-FD84-4C6C-991E-9D15FFAC7BBB}" type="presParOf" srcId="{A6F09596-C547-428B-8229-F632F1841357}" destId="{8B546948-FCF8-45D6-A490-7138B4AAA7D8}" srcOrd="1" destOrd="0" presId="urn:microsoft.com/office/officeart/2005/8/layout/vList5"/>
    <dgm:cxn modelId="{47AFDBA8-3505-464D-8810-0182439D43AD}" type="presParOf" srcId="{70EA7FBF-9908-4C68-8AA0-1199A0BDFE13}" destId="{46DA19BE-12D8-40DB-A846-BD9B09F44BA5}" srcOrd="1" destOrd="0" presId="urn:microsoft.com/office/officeart/2005/8/layout/vList5"/>
    <dgm:cxn modelId="{C06FC0B5-53EE-4AF3-900A-6A5D389B6461}" type="presParOf" srcId="{70EA7FBF-9908-4C68-8AA0-1199A0BDFE13}" destId="{C752216E-3F84-4356-98C9-F5A7AF086514}" srcOrd="2" destOrd="0" presId="urn:microsoft.com/office/officeart/2005/8/layout/vList5"/>
    <dgm:cxn modelId="{683961A8-B809-4993-B5BC-B0F5EAD47419}" type="presParOf" srcId="{C752216E-3F84-4356-98C9-F5A7AF086514}" destId="{115B0A1D-53B6-4121-852A-4F37D5F318F9}" srcOrd="0" destOrd="0" presId="urn:microsoft.com/office/officeart/2005/8/layout/vList5"/>
    <dgm:cxn modelId="{831B1321-B11E-4E66-AF6D-4AE67BCE1734}" type="presParOf" srcId="{C752216E-3F84-4356-98C9-F5A7AF086514}" destId="{7E04613C-2A8E-4B8F-8E0E-AC69BA7BDBEB}" srcOrd="1" destOrd="0" presId="urn:microsoft.com/office/officeart/2005/8/layout/vList5"/>
    <dgm:cxn modelId="{D0AFB745-E6E9-4688-95BE-01BB668119E1}" type="presParOf" srcId="{70EA7FBF-9908-4C68-8AA0-1199A0BDFE13}" destId="{1D17BEFE-D1E4-48FE-A1D3-642EAF207DBD}" srcOrd="3" destOrd="0" presId="urn:microsoft.com/office/officeart/2005/8/layout/vList5"/>
    <dgm:cxn modelId="{0747EE5F-5275-4FAE-9768-AD3D27D1ADA9}" type="presParOf" srcId="{70EA7FBF-9908-4C68-8AA0-1199A0BDFE13}" destId="{1A843B09-50BE-4B5C-9214-445E723CBE6E}" srcOrd="4" destOrd="0" presId="urn:microsoft.com/office/officeart/2005/8/layout/vList5"/>
    <dgm:cxn modelId="{5983AFA4-78C7-4204-BA7D-BBE1D04159F4}" type="presParOf" srcId="{1A843B09-50BE-4B5C-9214-445E723CBE6E}" destId="{69E81CD2-F672-48BA-8911-63A188EF82DB}" srcOrd="0" destOrd="0" presId="urn:microsoft.com/office/officeart/2005/8/layout/vList5"/>
    <dgm:cxn modelId="{42EC1864-E72D-4375-9B6E-BFF46BB42025}" type="presParOf" srcId="{1A843B09-50BE-4B5C-9214-445E723CBE6E}" destId="{41D3D1A1-C177-4025-B722-4086C11E94C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546948-FCF8-45D6-A490-7138B4AAA7D8}">
      <dsp:nvSpPr>
        <dsp:cNvPr id="0" name=""/>
        <dsp:cNvSpPr/>
      </dsp:nvSpPr>
      <dsp:spPr>
        <a:xfrm rot="5400000">
          <a:off x="4908870" y="-1892355"/>
          <a:ext cx="1066653" cy="5122068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es-AR" sz="1500" kern="1200" dirty="0" smtClean="0"/>
            <a:t>Incidencia 1/40.000- </a:t>
          </a:r>
          <a:r>
            <a:rPr lang="es-AR" sz="1500" kern="1200" dirty="0" err="1" smtClean="0"/>
            <a:t>Presentacion</a:t>
          </a:r>
          <a:r>
            <a:rPr lang="es-AR" sz="1500" kern="1200" dirty="0" smtClean="0"/>
            <a:t> </a:t>
          </a:r>
          <a:r>
            <a:rPr lang="es-AR" sz="1500" kern="1200" dirty="0" err="1" smtClean="0"/>
            <a:t>clinica</a:t>
          </a:r>
          <a:r>
            <a:rPr lang="es-AR" sz="1500" kern="1200" dirty="0" smtClean="0"/>
            <a:t> variable</a:t>
          </a:r>
          <a:endParaRPr lang="es-AR" sz="1500" kern="1200" dirty="0"/>
        </a:p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es-AR" sz="1500" kern="1200" dirty="0" smtClean="0"/>
            <a:t>Mas frecuente- &gt; </a:t>
          </a:r>
          <a:r>
            <a:rPr lang="es-AR" sz="1500" kern="1200" dirty="0" err="1" smtClean="0"/>
            <a:t>fcia</a:t>
          </a:r>
          <a:r>
            <a:rPr lang="es-AR" sz="1500" kern="1200" dirty="0" smtClean="0"/>
            <a:t> en </a:t>
          </a:r>
          <a:r>
            <a:rPr lang="es-AR" sz="1500" kern="1200" dirty="0" err="1" smtClean="0"/>
            <a:t>judios</a:t>
          </a:r>
          <a:r>
            <a:rPr lang="es-AR" sz="1500" kern="1200" dirty="0" smtClean="0"/>
            <a:t> </a:t>
          </a:r>
          <a:r>
            <a:rPr lang="es-AR" sz="1500" kern="1200" dirty="0" err="1" smtClean="0"/>
            <a:t>askenazies</a:t>
          </a:r>
          <a:endParaRPr lang="es-AR" sz="1500" kern="1200" dirty="0"/>
        </a:p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AR" sz="1500" kern="1200" dirty="0"/>
        </a:p>
      </dsp:txBody>
      <dsp:txXfrm rot="-5400000">
        <a:off x="2881163" y="187422"/>
        <a:ext cx="5069998" cy="962513"/>
      </dsp:txXfrm>
    </dsp:sp>
    <dsp:sp modelId="{39C6F0BB-D226-41D3-8E3E-914081284DA3}">
      <dsp:nvSpPr>
        <dsp:cNvPr id="0" name=""/>
        <dsp:cNvSpPr/>
      </dsp:nvSpPr>
      <dsp:spPr>
        <a:xfrm>
          <a:off x="0" y="2020"/>
          <a:ext cx="2881163" cy="1333316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800" kern="1200" dirty="0" smtClean="0"/>
            <a:t>Tipo 1</a:t>
          </a:r>
          <a:endParaRPr lang="es-AR" sz="2800" kern="1200" dirty="0"/>
        </a:p>
      </dsp:txBody>
      <dsp:txXfrm>
        <a:off x="65087" y="67107"/>
        <a:ext cx="2750989" cy="1203142"/>
      </dsp:txXfrm>
    </dsp:sp>
    <dsp:sp modelId="{7E04613C-2A8E-4B8F-8E0E-AC69BA7BDBEB}">
      <dsp:nvSpPr>
        <dsp:cNvPr id="0" name=""/>
        <dsp:cNvSpPr/>
      </dsp:nvSpPr>
      <dsp:spPr>
        <a:xfrm rot="5400000">
          <a:off x="4908870" y="-492372"/>
          <a:ext cx="1066653" cy="5122068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500" kern="1200" dirty="0" smtClean="0"/>
            <a:t>Incidencia  1/100.000</a:t>
          </a:r>
          <a:endParaRPr 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500" kern="1200" dirty="0" smtClean="0"/>
            <a:t>Primer año de vida. </a:t>
          </a:r>
          <a:r>
            <a:rPr lang="es-AR" sz="1500" kern="1200" dirty="0" err="1" smtClean="0"/>
            <a:t>Rapidamente</a:t>
          </a:r>
          <a:r>
            <a:rPr lang="es-AR" sz="1500" kern="1200" dirty="0" smtClean="0"/>
            <a:t> progresiva </a:t>
          </a:r>
          <a:r>
            <a:rPr lang="es-AR" sz="1500" kern="1200" dirty="0" err="1" smtClean="0"/>
            <a:t>hepatoesplenomegalia</a:t>
          </a:r>
          <a:r>
            <a:rPr lang="es-AR" sz="1500" kern="1200" dirty="0" smtClean="0"/>
            <a:t> , estrabismo, hipertonía, convulsiones parálisis bulbar</a:t>
          </a:r>
          <a:endParaRPr lang="es-AR" sz="1500" kern="1200" dirty="0"/>
        </a:p>
      </dsp:txBody>
      <dsp:txXfrm rot="-5400000">
        <a:off x="2881163" y="1587405"/>
        <a:ext cx="5069998" cy="962513"/>
      </dsp:txXfrm>
    </dsp:sp>
    <dsp:sp modelId="{115B0A1D-53B6-4121-852A-4F37D5F318F9}">
      <dsp:nvSpPr>
        <dsp:cNvPr id="0" name=""/>
        <dsp:cNvSpPr/>
      </dsp:nvSpPr>
      <dsp:spPr>
        <a:xfrm>
          <a:off x="0" y="1402003"/>
          <a:ext cx="2881163" cy="1333316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800" kern="1200" dirty="0" smtClean="0"/>
            <a:t>Tipo 2</a:t>
          </a:r>
          <a:endParaRPr lang="es-AR" sz="2800" kern="1200" dirty="0"/>
        </a:p>
      </dsp:txBody>
      <dsp:txXfrm>
        <a:off x="65087" y="1467090"/>
        <a:ext cx="2750989" cy="1203142"/>
      </dsp:txXfrm>
    </dsp:sp>
    <dsp:sp modelId="{41D3D1A1-C177-4025-B722-4086C11E94C9}">
      <dsp:nvSpPr>
        <dsp:cNvPr id="0" name=""/>
        <dsp:cNvSpPr/>
      </dsp:nvSpPr>
      <dsp:spPr>
        <a:xfrm rot="5400000">
          <a:off x="4908870" y="907610"/>
          <a:ext cx="1066653" cy="5122068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500" kern="1200" dirty="0" smtClean="0"/>
            <a:t>Incidencia 1/100.000</a:t>
          </a:r>
          <a:endParaRPr 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500" kern="1200" dirty="0" err="1" smtClean="0"/>
            <a:t>Hepatoesplenomegalia</a:t>
          </a:r>
          <a:r>
            <a:rPr lang="es-AR" sz="1500" kern="1200" dirty="0" smtClean="0"/>
            <a:t>, compromiso hematológico, óseo, compromiso neurológico, apraxia </a:t>
          </a:r>
          <a:r>
            <a:rPr lang="es-AR" sz="1500" kern="1200" dirty="0" err="1" smtClean="0"/>
            <a:t>oculomotora</a:t>
          </a:r>
          <a:r>
            <a:rPr lang="es-AR" sz="1500" kern="1200" dirty="0" smtClean="0"/>
            <a:t>, ataxia, convulsiones</a:t>
          </a:r>
          <a:endParaRPr lang="es-AR" sz="1500" kern="1200" dirty="0"/>
        </a:p>
      </dsp:txBody>
      <dsp:txXfrm rot="-5400000">
        <a:off x="2881163" y="2987387"/>
        <a:ext cx="5069998" cy="962513"/>
      </dsp:txXfrm>
    </dsp:sp>
    <dsp:sp modelId="{69E81CD2-F672-48BA-8911-63A188EF82DB}">
      <dsp:nvSpPr>
        <dsp:cNvPr id="0" name=""/>
        <dsp:cNvSpPr/>
      </dsp:nvSpPr>
      <dsp:spPr>
        <a:xfrm>
          <a:off x="0" y="2801985"/>
          <a:ext cx="2881163" cy="1333316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800" kern="1200" dirty="0" smtClean="0"/>
            <a:t>Tipo 3</a:t>
          </a:r>
          <a:endParaRPr lang="es-AR" sz="2800" kern="1200" dirty="0"/>
        </a:p>
      </dsp:txBody>
      <dsp:txXfrm>
        <a:off x="65087" y="2867072"/>
        <a:ext cx="2750989" cy="1203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C6693-7251-4136-B228-87EC3DC0CE6E}" type="datetimeFigureOut">
              <a:rPr lang="es-AR" smtClean="0"/>
              <a:t>06/07/2015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473A6-2C20-4577-A064-769E512BCBD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96014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E50EF-5F77-4B47-8231-A7AA526646C3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00030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7D8-8F07-4908-AFC1-94E22F38FC7F}" type="datetimeFigureOut">
              <a:rPr lang="es-AR" smtClean="0"/>
              <a:t>06/07/2015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00A83-E661-41F4-9AE4-F9F0709F65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0290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7D8-8F07-4908-AFC1-94E22F38FC7F}" type="datetimeFigureOut">
              <a:rPr lang="es-AR" smtClean="0"/>
              <a:t>06/07/2015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00A83-E661-41F4-9AE4-F9F0709F65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84415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7D8-8F07-4908-AFC1-94E22F38FC7F}" type="datetimeFigureOut">
              <a:rPr lang="es-AR" smtClean="0"/>
              <a:t>06/07/2015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00A83-E661-41F4-9AE4-F9F0709F65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6525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7D8-8F07-4908-AFC1-94E22F38FC7F}" type="datetimeFigureOut">
              <a:rPr lang="es-AR" smtClean="0"/>
              <a:t>06/07/2015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00A83-E661-41F4-9AE4-F9F0709F65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9865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7D8-8F07-4908-AFC1-94E22F38FC7F}" type="datetimeFigureOut">
              <a:rPr lang="es-AR" smtClean="0"/>
              <a:t>06/07/2015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00A83-E661-41F4-9AE4-F9F0709F65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21290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7D8-8F07-4908-AFC1-94E22F38FC7F}" type="datetimeFigureOut">
              <a:rPr lang="es-AR" smtClean="0"/>
              <a:t>06/07/2015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00A83-E661-41F4-9AE4-F9F0709F65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9815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7D8-8F07-4908-AFC1-94E22F38FC7F}" type="datetimeFigureOut">
              <a:rPr lang="es-AR" smtClean="0"/>
              <a:t>06/07/2015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00A83-E661-41F4-9AE4-F9F0709F65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9658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7D8-8F07-4908-AFC1-94E22F38FC7F}" type="datetimeFigureOut">
              <a:rPr lang="es-AR" smtClean="0"/>
              <a:t>06/07/2015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00A83-E661-41F4-9AE4-F9F0709F65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9210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7D8-8F07-4908-AFC1-94E22F38FC7F}" type="datetimeFigureOut">
              <a:rPr lang="es-AR" smtClean="0"/>
              <a:t>06/07/2015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00A83-E661-41F4-9AE4-F9F0709F65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6652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7D8-8F07-4908-AFC1-94E22F38FC7F}" type="datetimeFigureOut">
              <a:rPr lang="es-AR" smtClean="0"/>
              <a:t>06/07/2015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00A83-E661-41F4-9AE4-F9F0709F65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6717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7D8-8F07-4908-AFC1-94E22F38FC7F}" type="datetimeFigureOut">
              <a:rPr lang="es-AR" smtClean="0"/>
              <a:t>06/07/2015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00A83-E661-41F4-9AE4-F9F0709F65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07946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B27D8-8F07-4908-AFC1-94E22F38FC7F}" type="datetimeFigureOut">
              <a:rPr lang="es-AR" smtClean="0"/>
              <a:t>06/07/2015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00A83-E661-41F4-9AE4-F9F0709F65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406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810743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s-AR" sz="4000" dirty="0" smtClean="0"/>
              <a:t>Enfermedad de Gaucher</a:t>
            </a:r>
            <a:br>
              <a:rPr lang="es-AR" sz="4000" dirty="0" smtClean="0"/>
            </a:br>
            <a:r>
              <a:rPr lang="es-AR" sz="3600" dirty="0" smtClean="0"/>
              <a:t>El desafío de diagnosticar una enfermedad de depósito Lisosomal</a:t>
            </a:r>
            <a:endParaRPr lang="es-AR" sz="360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5517232"/>
            <a:ext cx="6400800" cy="648072"/>
          </a:xfrm>
        </p:spPr>
        <p:txBody>
          <a:bodyPr>
            <a:noAutofit/>
          </a:bodyPr>
          <a:lstStyle/>
          <a:p>
            <a:r>
              <a:rPr lang="es-AR" sz="2800" dirty="0" smtClean="0"/>
              <a:t>Sociedad Platense de Hematología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3297985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504" y="116631"/>
            <a:ext cx="8892480" cy="1008113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l"/>
            <a:r>
              <a:rPr lang="es-AR" sz="4800" dirty="0" smtClean="0">
                <a:effectLst/>
              </a:rPr>
              <a:t>Diagnósticos diferenciales</a:t>
            </a:r>
            <a:endParaRPr lang="es-AR" sz="4800" dirty="0">
              <a:effectLst/>
            </a:endParaRPr>
          </a:p>
        </p:txBody>
      </p:sp>
      <p:sp>
        <p:nvSpPr>
          <p:cNvPr id="5" name="4 Estrella de 6 puntas"/>
          <p:cNvSpPr/>
          <p:nvPr/>
        </p:nvSpPr>
        <p:spPr>
          <a:xfrm>
            <a:off x="2870224" y="2609062"/>
            <a:ext cx="3501976" cy="3085976"/>
          </a:xfrm>
          <a:prstGeom prst="star6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 smtClean="0">
                <a:solidFill>
                  <a:schemeClr val="tx1"/>
                </a:solidFill>
              </a:rPr>
              <a:t>PLAQUETOPENIA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3131842" y="1628800"/>
            <a:ext cx="3024335" cy="787896"/>
          </a:xfrm>
          <a:prstGeom prst="roundRect">
            <a:avLst/>
          </a:prstGeom>
          <a:ln>
            <a:solidFill>
              <a:srgbClr val="B3CC8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PÚRPURA</a:t>
            </a:r>
            <a:endParaRPr lang="es-AR" dirty="0"/>
          </a:p>
        </p:txBody>
      </p:sp>
      <p:sp>
        <p:nvSpPr>
          <p:cNvPr id="9" name="8 Rectángulo redondeado"/>
          <p:cNvSpPr/>
          <p:nvPr/>
        </p:nvSpPr>
        <p:spPr>
          <a:xfrm>
            <a:off x="6444208" y="2550564"/>
            <a:ext cx="2448272" cy="720080"/>
          </a:xfrm>
          <a:prstGeom prst="roundRect">
            <a:avLst/>
          </a:prstGeom>
          <a:ln>
            <a:solidFill>
              <a:srgbClr val="B3CC8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LEUCEMIA/MTS</a:t>
            </a:r>
            <a:endParaRPr lang="es-AR" dirty="0"/>
          </a:p>
        </p:txBody>
      </p:sp>
      <p:sp>
        <p:nvSpPr>
          <p:cNvPr id="10" name="9 Rectángulo redondeado"/>
          <p:cNvSpPr/>
          <p:nvPr/>
        </p:nvSpPr>
        <p:spPr>
          <a:xfrm>
            <a:off x="6444208" y="5085184"/>
            <a:ext cx="2448272" cy="792088"/>
          </a:xfrm>
          <a:prstGeom prst="roundRect">
            <a:avLst/>
          </a:prstGeom>
          <a:ln>
            <a:solidFill>
              <a:srgbClr val="B3CC8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MIELODISPLASIA</a:t>
            </a:r>
            <a:endParaRPr lang="es-AR" dirty="0"/>
          </a:p>
        </p:txBody>
      </p:sp>
      <p:sp>
        <p:nvSpPr>
          <p:cNvPr id="11" name="10 Rectángulo redondeado"/>
          <p:cNvSpPr/>
          <p:nvPr/>
        </p:nvSpPr>
        <p:spPr>
          <a:xfrm>
            <a:off x="3376550" y="5877272"/>
            <a:ext cx="2880320" cy="648072"/>
          </a:xfrm>
          <a:prstGeom prst="roundRect">
            <a:avLst/>
          </a:prstGeom>
          <a:ln>
            <a:solidFill>
              <a:srgbClr val="B3CC8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FRENO MEDULAR</a:t>
            </a:r>
            <a:endParaRPr lang="es-AR" dirty="0"/>
          </a:p>
        </p:txBody>
      </p:sp>
      <p:sp>
        <p:nvSpPr>
          <p:cNvPr id="12" name="11 Rectángulo redondeado"/>
          <p:cNvSpPr/>
          <p:nvPr/>
        </p:nvSpPr>
        <p:spPr>
          <a:xfrm>
            <a:off x="269776" y="4920952"/>
            <a:ext cx="2502023" cy="756084"/>
          </a:xfrm>
          <a:prstGeom prst="roundRect">
            <a:avLst/>
          </a:prstGeom>
          <a:ln>
            <a:solidFill>
              <a:srgbClr val="B3CC8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HIPERESPLENISMO</a:t>
            </a:r>
            <a:endParaRPr lang="es-AR" dirty="0"/>
          </a:p>
        </p:txBody>
      </p:sp>
      <p:sp>
        <p:nvSpPr>
          <p:cNvPr id="13" name="12 Rectángulo redondeado"/>
          <p:cNvSpPr/>
          <p:nvPr/>
        </p:nvSpPr>
        <p:spPr>
          <a:xfrm>
            <a:off x="251520" y="2669816"/>
            <a:ext cx="2520279" cy="648072"/>
          </a:xfrm>
          <a:prstGeom prst="roundRect">
            <a:avLst>
              <a:gd name="adj" fmla="val 30366"/>
            </a:avLst>
          </a:prstGeom>
          <a:ln>
            <a:solidFill>
              <a:srgbClr val="B3CC8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SIND. DE EVANS</a:t>
            </a:r>
            <a:endParaRPr lang="es-AR" dirty="0"/>
          </a:p>
        </p:txBody>
      </p:sp>
      <p:sp>
        <p:nvSpPr>
          <p:cNvPr id="6" name="5 Rectángulo"/>
          <p:cNvSpPr/>
          <p:nvPr/>
        </p:nvSpPr>
        <p:spPr>
          <a:xfrm>
            <a:off x="107504" y="1268760"/>
            <a:ext cx="8892480" cy="5472608"/>
          </a:xfrm>
          <a:prstGeom prst="rect">
            <a:avLst/>
          </a:prstGeom>
          <a:noFill/>
          <a:ln>
            <a:solidFill>
              <a:srgbClr val="B3C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648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52128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s-AR" dirty="0" smtClean="0"/>
              <a:t>Diagnósticos diferenciales</a:t>
            </a:r>
            <a:endParaRPr lang="es-AR" dirty="0"/>
          </a:p>
        </p:txBody>
      </p:sp>
      <p:sp>
        <p:nvSpPr>
          <p:cNvPr id="4" name="3 Estrella de 6 puntas"/>
          <p:cNvSpPr/>
          <p:nvPr/>
        </p:nvSpPr>
        <p:spPr>
          <a:xfrm>
            <a:off x="2990782" y="2204865"/>
            <a:ext cx="3240360" cy="3168352"/>
          </a:xfrm>
          <a:prstGeom prst="star6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>
                <a:solidFill>
                  <a:schemeClr val="tx1"/>
                </a:solidFill>
              </a:rPr>
              <a:t>DOLORES</a:t>
            </a:r>
          </a:p>
          <a:p>
            <a:pPr algn="ctr"/>
            <a:r>
              <a:rPr lang="es-AR" dirty="0" smtClean="0">
                <a:solidFill>
                  <a:schemeClr val="tx1"/>
                </a:solidFill>
              </a:rPr>
              <a:t>OSEOS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5" name="4 Rectángulo redondeado"/>
          <p:cNvSpPr/>
          <p:nvPr/>
        </p:nvSpPr>
        <p:spPr>
          <a:xfrm>
            <a:off x="3455876" y="1628802"/>
            <a:ext cx="2232248" cy="5760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OSTEOMIELITIS</a:t>
            </a:r>
            <a:endParaRPr lang="es-AR" dirty="0"/>
          </a:p>
        </p:txBody>
      </p:sp>
      <p:sp>
        <p:nvSpPr>
          <p:cNvPr id="6" name="5 Rectángulo redondeado"/>
          <p:cNvSpPr/>
          <p:nvPr/>
        </p:nvSpPr>
        <p:spPr>
          <a:xfrm>
            <a:off x="755576" y="2780928"/>
            <a:ext cx="2088232" cy="6480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HISTIOCITOSIS</a:t>
            </a:r>
            <a:endParaRPr lang="es-AR" dirty="0"/>
          </a:p>
        </p:txBody>
      </p:sp>
      <p:sp>
        <p:nvSpPr>
          <p:cNvPr id="7" name="6 Rectángulo redondeado"/>
          <p:cNvSpPr/>
          <p:nvPr/>
        </p:nvSpPr>
        <p:spPr>
          <a:xfrm>
            <a:off x="827584" y="4653138"/>
            <a:ext cx="2088232" cy="5760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MIELOMA</a:t>
            </a:r>
          </a:p>
          <a:p>
            <a:pPr algn="ctr"/>
            <a:r>
              <a:rPr lang="es-AR" dirty="0" smtClean="0"/>
              <a:t>MÚLTIPLE</a:t>
            </a:r>
            <a:endParaRPr lang="es-AR" dirty="0"/>
          </a:p>
        </p:txBody>
      </p:sp>
      <p:sp>
        <p:nvSpPr>
          <p:cNvPr id="8" name="7 Rectángulo redondeado"/>
          <p:cNvSpPr/>
          <p:nvPr/>
        </p:nvSpPr>
        <p:spPr>
          <a:xfrm>
            <a:off x="3635896" y="5517232"/>
            <a:ext cx="1872208" cy="7200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METÁSTASIS</a:t>
            </a:r>
            <a:endParaRPr lang="es-AR" dirty="0"/>
          </a:p>
        </p:txBody>
      </p:sp>
      <p:sp>
        <p:nvSpPr>
          <p:cNvPr id="9" name="8 Rectángulo redondeado"/>
          <p:cNvSpPr/>
          <p:nvPr/>
        </p:nvSpPr>
        <p:spPr>
          <a:xfrm>
            <a:off x="6372200" y="2780928"/>
            <a:ext cx="2016224" cy="5760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TUMORES</a:t>
            </a:r>
          </a:p>
          <a:p>
            <a:pPr algn="ctr"/>
            <a:r>
              <a:rPr lang="es-AR" dirty="0" smtClean="0"/>
              <a:t>OSEOS</a:t>
            </a:r>
            <a:endParaRPr lang="es-AR" dirty="0"/>
          </a:p>
        </p:txBody>
      </p:sp>
      <p:sp>
        <p:nvSpPr>
          <p:cNvPr id="10" name="9 Rectángulo redondeado"/>
          <p:cNvSpPr/>
          <p:nvPr/>
        </p:nvSpPr>
        <p:spPr>
          <a:xfrm>
            <a:off x="6372200" y="4725144"/>
            <a:ext cx="2232248" cy="7920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LEUCEMIAS</a:t>
            </a:r>
          </a:p>
          <a:p>
            <a:pPr algn="ctr"/>
            <a:r>
              <a:rPr lang="es-AR" dirty="0" smtClean="0"/>
              <a:t>LINFOMAS</a:t>
            </a:r>
            <a:endParaRPr lang="es-AR" dirty="0"/>
          </a:p>
        </p:txBody>
      </p:sp>
      <p:sp>
        <p:nvSpPr>
          <p:cNvPr id="11" name="10 Rectángulo"/>
          <p:cNvSpPr/>
          <p:nvPr/>
        </p:nvSpPr>
        <p:spPr>
          <a:xfrm>
            <a:off x="467544" y="1412776"/>
            <a:ext cx="8280920" cy="496855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24627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13184" y="144016"/>
            <a:ext cx="8507288" cy="1052736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s-AR" dirty="0" smtClean="0"/>
              <a:t>Diagnósticos diferenciales</a:t>
            </a:r>
            <a:endParaRPr lang="es-AR" dirty="0"/>
          </a:p>
        </p:txBody>
      </p:sp>
      <p:sp>
        <p:nvSpPr>
          <p:cNvPr id="4" name="3 Estrella de 6 puntas"/>
          <p:cNvSpPr/>
          <p:nvPr/>
        </p:nvSpPr>
        <p:spPr>
          <a:xfrm>
            <a:off x="2627784" y="2420890"/>
            <a:ext cx="3816424" cy="3312368"/>
          </a:xfrm>
          <a:prstGeom prst="star6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HEPATOMEGALIA</a:t>
            </a:r>
          </a:p>
          <a:p>
            <a:pPr algn="ctr"/>
            <a:r>
              <a:rPr lang="es-AR" dirty="0" smtClean="0"/>
              <a:t>Y/O</a:t>
            </a:r>
          </a:p>
          <a:p>
            <a:pPr algn="ctr"/>
            <a:r>
              <a:rPr lang="es-AR" dirty="0" smtClean="0"/>
              <a:t>ESPLENOMEGALIA</a:t>
            </a:r>
            <a:endParaRPr lang="es-AR" dirty="0"/>
          </a:p>
        </p:txBody>
      </p:sp>
      <p:sp>
        <p:nvSpPr>
          <p:cNvPr id="5" name="4 Rectángulo redondeado"/>
          <p:cNvSpPr/>
          <p:nvPr/>
        </p:nvSpPr>
        <p:spPr>
          <a:xfrm>
            <a:off x="3491880" y="1736320"/>
            <a:ext cx="2088232" cy="595046"/>
          </a:xfrm>
          <a:prstGeom prst="roundRect">
            <a:avLst/>
          </a:prstGeom>
          <a:ln>
            <a:solidFill>
              <a:srgbClr val="B3CC8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LEUCEMIA</a:t>
            </a:r>
            <a:endParaRPr lang="es-AR" dirty="0"/>
          </a:p>
        </p:txBody>
      </p:sp>
      <p:sp>
        <p:nvSpPr>
          <p:cNvPr id="6" name="5 Rectángulo redondeado"/>
          <p:cNvSpPr/>
          <p:nvPr/>
        </p:nvSpPr>
        <p:spPr>
          <a:xfrm>
            <a:off x="6588224" y="2708920"/>
            <a:ext cx="2088232" cy="648072"/>
          </a:xfrm>
          <a:prstGeom prst="roundRect">
            <a:avLst/>
          </a:prstGeom>
          <a:ln>
            <a:solidFill>
              <a:srgbClr val="B3CC8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ANEMIAS</a:t>
            </a:r>
          </a:p>
          <a:p>
            <a:pPr algn="ctr"/>
            <a:r>
              <a:rPr lang="es-AR" dirty="0" smtClean="0"/>
              <a:t>HEMOLÍTICAS</a:t>
            </a:r>
            <a:endParaRPr lang="es-AR" dirty="0"/>
          </a:p>
        </p:txBody>
      </p:sp>
      <p:sp>
        <p:nvSpPr>
          <p:cNvPr id="7" name="6 Rectángulo redondeado"/>
          <p:cNvSpPr/>
          <p:nvPr/>
        </p:nvSpPr>
        <p:spPr>
          <a:xfrm>
            <a:off x="6588224" y="4797152"/>
            <a:ext cx="2088232" cy="648072"/>
          </a:xfrm>
          <a:prstGeom prst="roundRect">
            <a:avLst/>
          </a:prstGeom>
          <a:ln>
            <a:solidFill>
              <a:srgbClr val="B3CC8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LEISHMANIASIS</a:t>
            </a:r>
            <a:endParaRPr lang="es-AR" dirty="0"/>
          </a:p>
        </p:txBody>
      </p:sp>
      <p:sp>
        <p:nvSpPr>
          <p:cNvPr id="8" name="7 Rectángulo redondeado"/>
          <p:cNvSpPr/>
          <p:nvPr/>
        </p:nvSpPr>
        <p:spPr>
          <a:xfrm>
            <a:off x="3491880" y="5805264"/>
            <a:ext cx="2088232" cy="576064"/>
          </a:xfrm>
          <a:prstGeom prst="roundRect">
            <a:avLst/>
          </a:prstGeom>
          <a:ln>
            <a:solidFill>
              <a:srgbClr val="B3CC8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TUMORES </a:t>
            </a:r>
          </a:p>
          <a:p>
            <a:pPr algn="ctr"/>
            <a:r>
              <a:rPr lang="es-AR" dirty="0" smtClean="0"/>
              <a:t>HEPÁTICOS</a:t>
            </a:r>
            <a:endParaRPr lang="es-AR" dirty="0"/>
          </a:p>
        </p:txBody>
      </p:sp>
      <p:sp>
        <p:nvSpPr>
          <p:cNvPr id="9" name="8 Rectángulo redondeado"/>
          <p:cNvSpPr/>
          <p:nvPr/>
        </p:nvSpPr>
        <p:spPr>
          <a:xfrm>
            <a:off x="467544" y="4780881"/>
            <a:ext cx="2026816" cy="576064"/>
          </a:xfrm>
          <a:prstGeom prst="roundRect">
            <a:avLst/>
          </a:prstGeom>
          <a:ln>
            <a:solidFill>
              <a:srgbClr val="B3CC8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HIPERTENSIÓN</a:t>
            </a:r>
          </a:p>
          <a:p>
            <a:pPr algn="ctr"/>
            <a:r>
              <a:rPr lang="es-AR" dirty="0" smtClean="0"/>
              <a:t>PORTAL</a:t>
            </a:r>
            <a:endParaRPr lang="es-AR" dirty="0"/>
          </a:p>
        </p:txBody>
      </p:sp>
      <p:sp>
        <p:nvSpPr>
          <p:cNvPr id="10" name="9 Rectángulo redondeado"/>
          <p:cNvSpPr/>
          <p:nvPr/>
        </p:nvSpPr>
        <p:spPr>
          <a:xfrm>
            <a:off x="467544" y="2708920"/>
            <a:ext cx="2016224" cy="648072"/>
          </a:xfrm>
          <a:prstGeom prst="roundRect">
            <a:avLst/>
          </a:prstGeom>
          <a:ln>
            <a:solidFill>
              <a:srgbClr val="B3CC8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SEPSIS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323528" y="1628800"/>
            <a:ext cx="8496944" cy="4968552"/>
          </a:xfrm>
          <a:prstGeom prst="rect">
            <a:avLst/>
          </a:prstGeom>
          <a:noFill/>
          <a:ln>
            <a:solidFill>
              <a:srgbClr val="B3CC8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624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4016"/>
            <a:ext cx="8229600" cy="1052736"/>
          </a:xfrm>
          <a:ln>
            <a:solidFill>
              <a:srgbClr val="B3CC8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l"/>
            <a:r>
              <a:rPr lang="es-AR" sz="4800" dirty="0" smtClean="0">
                <a:effectLst/>
              </a:rPr>
              <a:t>Compromiso óseo</a:t>
            </a:r>
            <a:endParaRPr lang="es-AR" sz="4800" dirty="0">
              <a:effectLst/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67544" y="1268760"/>
            <a:ext cx="4040188" cy="609600"/>
          </a:xfrm>
          <a:ln>
            <a:solidFill>
              <a:srgbClr val="B3CC82"/>
            </a:solidFill>
          </a:ln>
        </p:spPr>
        <p:txBody>
          <a:bodyPr/>
          <a:lstStyle/>
          <a:p>
            <a:pPr algn="l"/>
            <a:r>
              <a:rPr lang="es-AR" sz="2800" b="1" dirty="0" smtClean="0"/>
              <a:t>Radiológico</a:t>
            </a:r>
            <a:endParaRPr lang="es-AR" sz="2800" b="1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4294967295"/>
          </p:nvPr>
        </p:nvSpPr>
        <p:spPr>
          <a:xfrm>
            <a:off x="457203" y="2174875"/>
            <a:ext cx="4040188" cy="3921126"/>
          </a:xfrm>
          <a:prstGeom prst="rect">
            <a:avLst/>
          </a:prstGeom>
          <a:ln>
            <a:solidFill>
              <a:srgbClr val="B3CC8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r>
              <a:rPr lang="es-AR" dirty="0" smtClean="0"/>
              <a:t>Deformidad en matraz de </a:t>
            </a:r>
            <a:r>
              <a:rPr lang="es-AR" dirty="0" smtClean="0"/>
              <a:t>Erlenmeyer</a:t>
            </a:r>
            <a:endParaRPr lang="es-AR" dirty="0" smtClean="0"/>
          </a:p>
          <a:p>
            <a:r>
              <a:rPr lang="es-AR" dirty="0" smtClean="0"/>
              <a:t>Osteopenia</a:t>
            </a:r>
          </a:p>
          <a:p>
            <a:r>
              <a:rPr lang="es-AR" dirty="0" smtClean="0"/>
              <a:t>Necrosis </a:t>
            </a:r>
            <a:r>
              <a:rPr lang="es-AR" dirty="0" err="1" smtClean="0"/>
              <a:t>avascular</a:t>
            </a:r>
            <a:endParaRPr lang="es-AR" dirty="0" smtClean="0"/>
          </a:p>
          <a:p>
            <a:r>
              <a:rPr lang="es-AR" dirty="0" smtClean="0"/>
              <a:t>Fractura Patológica</a:t>
            </a:r>
          </a:p>
          <a:p>
            <a:r>
              <a:rPr lang="es-AR" dirty="0" smtClean="0"/>
              <a:t>Lesiones líticas</a:t>
            </a:r>
          </a:p>
          <a:p>
            <a:r>
              <a:rPr lang="es-AR" dirty="0" smtClean="0"/>
              <a:t>Compromiso medular</a:t>
            </a:r>
          </a:p>
          <a:p>
            <a:r>
              <a:rPr lang="es-AR" dirty="0" smtClean="0"/>
              <a:t>Adelgazamiento de la cortical</a:t>
            </a:r>
          </a:p>
          <a:p>
            <a:pPr marL="0" indent="0">
              <a:buNone/>
            </a:pPr>
            <a:endParaRPr lang="es-AR" dirty="0" smtClean="0"/>
          </a:p>
          <a:p>
            <a:pPr marL="0" indent="0">
              <a:buNone/>
            </a:pPr>
            <a:endParaRPr lang="es-AR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716016" y="1268760"/>
            <a:ext cx="4041775" cy="609600"/>
          </a:xfrm>
          <a:ln>
            <a:solidFill>
              <a:srgbClr val="B3CC82"/>
            </a:solidFill>
          </a:ln>
        </p:spPr>
        <p:txBody>
          <a:bodyPr/>
          <a:lstStyle/>
          <a:p>
            <a:pPr algn="l"/>
            <a:r>
              <a:rPr lang="es-AR" sz="2800" b="1" dirty="0" smtClean="0"/>
              <a:t>Clínica</a:t>
            </a:r>
            <a:endParaRPr lang="es-AR" b="1" dirty="0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294967295"/>
          </p:nvPr>
        </p:nvSpPr>
        <p:spPr>
          <a:xfrm>
            <a:off x="4645045" y="2174875"/>
            <a:ext cx="4041775" cy="3951288"/>
          </a:xfrm>
          <a:prstGeom prst="rect">
            <a:avLst/>
          </a:prstGeom>
          <a:ln>
            <a:solidFill>
              <a:srgbClr val="B3CC8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s-AR" dirty="0" smtClean="0"/>
              <a:t>Dolor óseo</a:t>
            </a:r>
          </a:p>
          <a:p>
            <a:r>
              <a:rPr lang="es-AR" dirty="0" smtClean="0"/>
              <a:t>Dolor articular</a:t>
            </a:r>
          </a:p>
          <a:p>
            <a:r>
              <a:rPr lang="es-AR" dirty="0" smtClean="0"/>
              <a:t>Falta de crecimiento</a:t>
            </a:r>
          </a:p>
          <a:p>
            <a:r>
              <a:rPr lang="es-AR" dirty="0" smtClean="0"/>
              <a:t>Crisis óseas</a:t>
            </a:r>
          </a:p>
          <a:p>
            <a:r>
              <a:rPr lang="es-AR" dirty="0" smtClean="0"/>
              <a:t>Alteración en la marcha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4110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731572" y="116632"/>
            <a:ext cx="7584843" cy="1200329"/>
          </a:xfrm>
          <a:prstGeom prst="rect">
            <a:avLst/>
          </a:prstGeom>
          <a:ln>
            <a:solidFill>
              <a:srgbClr val="B3CC8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AR" sz="3200" dirty="0">
                <a:solidFill>
                  <a:prstClr val="black"/>
                </a:solidFill>
              </a:rPr>
              <a:t>Enfermedad de </a:t>
            </a:r>
            <a:r>
              <a:rPr lang="es-AR" sz="3200" dirty="0" smtClean="0">
                <a:solidFill>
                  <a:prstClr val="black"/>
                </a:solidFill>
              </a:rPr>
              <a:t>Gaucher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AR" sz="1600" dirty="0" smtClean="0">
                <a:solidFill>
                  <a:prstClr val="black"/>
                </a:solidFill>
              </a:rPr>
              <a:t>   </a:t>
            </a:r>
            <a:r>
              <a:rPr lang="es-AR" sz="2000" dirty="0" smtClean="0">
                <a:solidFill>
                  <a:prstClr val="black"/>
                </a:solidFill>
              </a:rPr>
              <a:t>Padecimiento </a:t>
            </a:r>
            <a:r>
              <a:rPr lang="es-AR" sz="2000" dirty="0">
                <a:solidFill>
                  <a:prstClr val="black"/>
                </a:solidFill>
              </a:rPr>
              <a:t>crónico, progresivo y </a:t>
            </a:r>
            <a:r>
              <a:rPr lang="es-AR" sz="2000" dirty="0" err="1">
                <a:solidFill>
                  <a:prstClr val="black"/>
                </a:solidFill>
              </a:rPr>
              <a:t>multisistémi­co</a:t>
            </a:r>
            <a:r>
              <a:rPr lang="es-AR" sz="2000" dirty="0">
                <a:solidFill>
                  <a:prstClr val="black"/>
                </a:solidFill>
              </a:rPr>
              <a:t>. </a:t>
            </a:r>
            <a:endParaRPr lang="es-AR" sz="2000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000" dirty="0" smtClean="0">
                <a:solidFill>
                  <a:prstClr val="black"/>
                </a:solidFill>
              </a:rPr>
              <a:t>Presentación clínica y edad de comienzo muy variabl</a:t>
            </a:r>
            <a:r>
              <a:rPr lang="es-AR" sz="1600" dirty="0" smtClean="0">
                <a:solidFill>
                  <a:prstClr val="black"/>
                </a:solidFill>
              </a:rPr>
              <a:t>e</a:t>
            </a:r>
            <a:r>
              <a:rPr lang="es-AR" dirty="0" smtClean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49080"/>
            <a:ext cx="2520280" cy="2592288"/>
          </a:xfrm>
          <a:prstGeom prst="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872" y="3997462"/>
            <a:ext cx="2461099" cy="2743906"/>
          </a:xfrm>
          <a:prstGeom prst="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</p:pic>
      <p:pic>
        <p:nvPicPr>
          <p:cNvPr id="9" name="Picture 3" descr="F10000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b="1984"/>
          <a:stretch>
            <a:fillRect/>
          </a:stretch>
        </p:blipFill>
        <p:spPr bwMode="auto">
          <a:xfrm>
            <a:off x="1120088" y="1440071"/>
            <a:ext cx="2461099" cy="2420063"/>
          </a:xfrm>
          <a:prstGeom prst="rect">
            <a:avLst/>
          </a:prstGeom>
          <a:noFill/>
          <a:ln w="12700">
            <a:solidFill>
              <a:srgbClr val="00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7" descr="DSCF0019scre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40071"/>
            <a:ext cx="2520280" cy="255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347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5336" y="216025"/>
            <a:ext cx="8804648" cy="908719"/>
          </a:xfrm>
          <a:ln>
            <a:solidFill>
              <a:srgbClr val="B3CC8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l"/>
            <a:r>
              <a:rPr lang="es-AR" sz="4800" dirty="0" smtClean="0">
                <a:effectLst/>
              </a:rPr>
              <a:t>Patología ósea</a:t>
            </a:r>
            <a:endParaRPr lang="es-AR" sz="4800" dirty="0">
              <a:effectLst/>
            </a:endParaRP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4680520" cy="4896544"/>
          </a:xfrm>
          <a:prstGeom prst="rect">
            <a:avLst/>
          </a:prstGeom>
          <a:ln>
            <a:solidFill>
              <a:srgbClr val="B3CC8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484784"/>
            <a:ext cx="3923928" cy="4896544"/>
          </a:xfrm>
          <a:prstGeom prst="rect">
            <a:avLst/>
          </a:prstGeom>
          <a:ln>
            <a:solidFill>
              <a:srgbClr val="B3CC8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838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20688"/>
            <a:ext cx="8424936" cy="5472608"/>
          </a:xfrm>
          <a:prstGeom prst="rect">
            <a:avLst/>
          </a:prstGeom>
          <a:ln>
            <a:solidFill>
              <a:srgbClr val="B3CC82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3704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490662"/>
            <a:ext cx="8229600" cy="1143000"/>
          </a:xfrm>
        </p:spPr>
        <p:txBody>
          <a:bodyPr/>
          <a:lstStyle/>
          <a:p>
            <a:endParaRPr lang="es-AR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6024"/>
            <a:ext cx="8280920" cy="6453336"/>
          </a:xfrm>
          <a:prstGeom prst="rect">
            <a:avLst/>
          </a:prstGeom>
          <a:ln>
            <a:solidFill>
              <a:srgbClr val="B3CC82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05858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80"/>
            <a:ext cx="8280920" cy="5832648"/>
          </a:xfrm>
          <a:prstGeom prst="rect">
            <a:avLst/>
          </a:prstGeom>
          <a:ln>
            <a:solidFill>
              <a:srgbClr val="B3CC82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9202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4016"/>
            <a:ext cx="8229600" cy="1124744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l"/>
            <a:r>
              <a:rPr lang="es-AR" sz="4800" dirty="0" smtClean="0">
                <a:effectLst/>
              </a:rPr>
              <a:t>Con compromiso neurológico</a:t>
            </a:r>
            <a:endParaRPr lang="es-AR" sz="4800" dirty="0">
              <a:effectLst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84577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s-AR" sz="3200" b="1" dirty="0" smtClean="0"/>
              <a:t>   Tipo 3                                         Tipo 2</a:t>
            </a:r>
            <a:r>
              <a:rPr lang="es-AR" b="1" dirty="0" smtClean="0"/>
              <a:t>                                       </a:t>
            </a:r>
            <a:endParaRPr lang="es-AR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1" y="2492896"/>
            <a:ext cx="2520280" cy="3960440"/>
          </a:xfrm>
          <a:prstGeom prst="rect">
            <a:avLst/>
          </a:prstGeom>
          <a:ln/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492896"/>
            <a:ext cx="2736304" cy="3960440"/>
          </a:xfrm>
          <a:prstGeom prst="rect">
            <a:avLst/>
          </a:prstGeom>
          <a:ln/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56581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r>
              <a:rPr lang="es-AR" dirty="0" smtClean="0"/>
              <a:t>  </a:t>
            </a:r>
            <a:r>
              <a:rPr lang="es-AR" dirty="0" smtClean="0">
                <a:effectLst/>
              </a:rPr>
              <a:t>Que son las enfermedades de depósito lisosomal?</a:t>
            </a:r>
            <a:endParaRPr lang="es-AR" dirty="0">
              <a:effectLst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spcBef>
                <a:spcPts val="0"/>
              </a:spcBef>
              <a:buClrTx/>
              <a:buNone/>
            </a:pPr>
            <a:endParaRPr lang="es-CO" sz="19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  <a:p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Las EDL son una familia de enfermedades genéticas que resultan </a:t>
            </a:r>
            <a:r>
              <a:rPr lang="es-CO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de </a:t>
            </a:r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una acumulación de material de depósito no degradado </a:t>
            </a:r>
            <a:r>
              <a:rPr lang="es-CO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en </a:t>
            </a:r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los lisosomas </a:t>
            </a:r>
            <a:r>
              <a:rPr lang="es-CO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de diferentes </a:t>
            </a:r>
            <a:r>
              <a:rPr lang="es-CO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células</a:t>
            </a:r>
          </a:p>
          <a:p>
            <a:pPr marL="0" indent="0">
              <a:buNone/>
            </a:pPr>
            <a:endParaRPr lang="es-CO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  <a:p>
            <a:r>
              <a:rPr lang="es-CO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 </a:t>
            </a:r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L</a:t>
            </a:r>
            <a:r>
              <a:rPr lang="es-CO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as </a:t>
            </a:r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EDL se presentan en 1 / 6,000 - 7,000 nacidos </a:t>
            </a:r>
            <a:r>
              <a:rPr lang="es-CO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vivos</a:t>
            </a:r>
          </a:p>
          <a:p>
            <a:pPr marL="0" indent="0">
              <a:buNone/>
            </a:pPr>
            <a:endParaRPr lang="es-CO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  <a:p>
            <a:r>
              <a:rPr lang="es-CO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Todas </a:t>
            </a:r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las EDL son </a:t>
            </a:r>
            <a:r>
              <a:rPr lang="es-CO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multisistémicas</a:t>
            </a:r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 y </a:t>
            </a:r>
            <a:r>
              <a:rPr lang="es-CO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progresivas</a:t>
            </a:r>
          </a:p>
          <a:p>
            <a:pPr marL="0" indent="0">
              <a:buNone/>
            </a:pPr>
            <a:endParaRPr lang="es-CO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  <a:p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Se han identificado más de 50 EDL</a:t>
            </a:r>
          </a:p>
          <a:p>
            <a:pPr marL="114300" indent="0">
              <a:buNone/>
            </a:pPr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(</a:t>
            </a:r>
            <a:r>
              <a:rPr lang="es-CO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Enf</a:t>
            </a:r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. </a:t>
            </a:r>
            <a:r>
              <a:rPr lang="es-CO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Gaucher</a:t>
            </a:r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, </a:t>
            </a:r>
            <a:r>
              <a:rPr lang="es-CO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Enf</a:t>
            </a:r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. </a:t>
            </a:r>
            <a:r>
              <a:rPr lang="es-CO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Fabry</a:t>
            </a:r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, </a:t>
            </a:r>
            <a:r>
              <a:rPr lang="es-CO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Enf</a:t>
            </a:r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. De </a:t>
            </a:r>
            <a:r>
              <a:rPr lang="es-CO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Pompe</a:t>
            </a:r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, </a:t>
            </a:r>
            <a:r>
              <a:rPr lang="es-CO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MPS,</a:t>
            </a:r>
            <a:endParaRPr lang="es-CO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  <a:p>
            <a:pPr marL="114300" indent="0">
              <a:buNone/>
            </a:pPr>
            <a:r>
              <a:rPr lang="es-CO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Enf</a:t>
            </a:r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. </a:t>
            </a:r>
            <a:r>
              <a:rPr lang="es-CO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Niemman</a:t>
            </a:r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 Pick, </a:t>
            </a:r>
            <a:r>
              <a:rPr lang="es-CO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Enf</a:t>
            </a:r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. </a:t>
            </a:r>
            <a:r>
              <a:rPr lang="es-CO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Krabbe</a:t>
            </a:r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, otras)</a:t>
            </a:r>
          </a:p>
        </p:txBody>
      </p:sp>
    </p:spTree>
    <p:extLst>
      <p:ext uri="{BB962C8B-B14F-4D97-AF65-F5344CB8AC3E}">
        <p14:creationId xmlns:p14="http://schemas.microsoft.com/office/powerpoint/2010/main" val="292582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r>
              <a:rPr lang="es-AR" dirty="0" smtClean="0"/>
              <a:t>Enfermedad de Gaucher </a:t>
            </a:r>
            <a:br>
              <a:rPr lang="es-AR" dirty="0" smtClean="0"/>
            </a:br>
            <a:r>
              <a:rPr lang="es-AR" dirty="0" smtClean="0"/>
              <a:t>Tipo 3</a:t>
            </a:r>
            <a:endParaRPr lang="es-AR" dirty="0"/>
          </a:p>
        </p:txBody>
      </p:sp>
      <p:pic>
        <p:nvPicPr>
          <p:cNvPr id="4" name="Picture 5" descr="Mod1_SSH-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589" y="2132856"/>
            <a:ext cx="3456364" cy="34436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5" name="Picture 4" descr="g12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7" y="2132858"/>
            <a:ext cx="3166889" cy="3476553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6" name="5 Rectángulo"/>
          <p:cNvSpPr/>
          <p:nvPr/>
        </p:nvSpPr>
        <p:spPr>
          <a:xfrm>
            <a:off x="467544" y="1628800"/>
            <a:ext cx="8280920" cy="4464496"/>
          </a:xfrm>
          <a:prstGeom prst="rect">
            <a:avLst/>
          </a:prstGeom>
          <a:noFill/>
          <a:ln>
            <a:solidFill>
              <a:srgbClr val="B3C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91259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683568" y="1556792"/>
            <a:ext cx="7392821" cy="48320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AR" sz="2000" dirty="0" smtClean="0">
                <a:solidFill>
                  <a:prstClr val="black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2000" dirty="0">
                <a:solidFill>
                  <a:prstClr val="black"/>
                </a:solidFill>
              </a:rPr>
              <a:t>C</a:t>
            </a:r>
            <a:r>
              <a:rPr lang="es-AR" sz="2000" dirty="0" smtClean="0">
                <a:solidFill>
                  <a:prstClr val="black"/>
                </a:solidFill>
              </a:rPr>
              <a:t>omienza con </a:t>
            </a:r>
            <a:r>
              <a:rPr lang="es-AR" sz="2000" dirty="0">
                <a:solidFill>
                  <a:prstClr val="black"/>
                </a:solidFill>
              </a:rPr>
              <a:t>signos neurológicos luego del </a:t>
            </a:r>
            <a:r>
              <a:rPr lang="es-AR" sz="2000" dirty="0" smtClean="0">
                <a:solidFill>
                  <a:prstClr val="black"/>
                </a:solidFill>
              </a:rPr>
              <a:t>diagnóstico</a:t>
            </a:r>
            <a:endParaRPr lang="es-AR" sz="2000" dirty="0">
              <a:solidFill>
                <a:prstClr val="black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2000" dirty="0">
                <a:solidFill>
                  <a:prstClr val="black"/>
                </a:solidFill>
              </a:rPr>
              <a:t>La hepatoesplenomegalia y trombocitopenia se observa en todos los </a:t>
            </a:r>
            <a:r>
              <a:rPr lang="es-AR" sz="2000" dirty="0" smtClean="0">
                <a:solidFill>
                  <a:prstClr val="black"/>
                </a:solidFill>
              </a:rPr>
              <a:t>pacientes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2000" dirty="0" smtClean="0">
                <a:solidFill>
                  <a:prstClr val="black"/>
                </a:solidFill>
              </a:rPr>
              <a:t>Pueden </a:t>
            </a:r>
            <a:r>
              <a:rPr lang="es-AR" sz="2000" dirty="0">
                <a:solidFill>
                  <a:prstClr val="black"/>
                </a:solidFill>
              </a:rPr>
              <a:t>no presentar lesiones </a:t>
            </a:r>
            <a:r>
              <a:rPr lang="es-AR" sz="2000" dirty="0" smtClean="0">
                <a:solidFill>
                  <a:prstClr val="black"/>
                </a:solidFill>
              </a:rPr>
              <a:t>óseas aunque </a:t>
            </a:r>
            <a:r>
              <a:rPr lang="es-AR" sz="2000" dirty="0">
                <a:solidFill>
                  <a:prstClr val="black"/>
                </a:solidFill>
              </a:rPr>
              <a:t>la cifosis es </a:t>
            </a:r>
            <a:r>
              <a:rPr lang="es-AR" sz="2000" dirty="0" smtClean="0">
                <a:solidFill>
                  <a:prstClr val="black"/>
                </a:solidFill>
              </a:rPr>
              <a:t>frecuente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2000" dirty="0">
                <a:solidFill>
                  <a:prstClr val="black"/>
                </a:solidFill>
              </a:rPr>
              <a:t>S</a:t>
            </a:r>
            <a:r>
              <a:rPr lang="es-AR" sz="2000" dirty="0" smtClean="0">
                <a:solidFill>
                  <a:prstClr val="black"/>
                </a:solidFill>
              </a:rPr>
              <a:t>e </a:t>
            </a:r>
            <a:r>
              <a:rPr lang="es-AR" sz="2000" dirty="0">
                <a:solidFill>
                  <a:prstClr val="black"/>
                </a:solidFill>
              </a:rPr>
              <a:t>puede </a:t>
            </a:r>
            <a:r>
              <a:rPr lang="es-AR" sz="2000" dirty="0" smtClean="0">
                <a:solidFill>
                  <a:prstClr val="black"/>
                </a:solidFill>
              </a:rPr>
              <a:t>asociar a </a:t>
            </a:r>
            <a:r>
              <a:rPr lang="es-AR" sz="2000" dirty="0">
                <a:solidFill>
                  <a:prstClr val="black"/>
                </a:solidFill>
              </a:rPr>
              <a:t>compromiso pulmonar, </a:t>
            </a:r>
            <a:r>
              <a:rPr lang="es-AR" sz="2000" dirty="0" smtClean="0">
                <a:solidFill>
                  <a:prstClr val="black"/>
                </a:solidFill>
              </a:rPr>
              <a:t>HP y retraso </a:t>
            </a:r>
            <a:r>
              <a:rPr lang="es-AR" sz="2000" dirty="0">
                <a:solidFill>
                  <a:prstClr val="black"/>
                </a:solidFill>
              </a:rPr>
              <a:t>de la curva </a:t>
            </a:r>
            <a:r>
              <a:rPr lang="es-AR" sz="2000" dirty="0" smtClean="0">
                <a:solidFill>
                  <a:prstClr val="black"/>
                </a:solidFill>
              </a:rPr>
              <a:t>pondoestatural</a:t>
            </a:r>
            <a:r>
              <a:rPr lang="es-AR" sz="2000" dirty="0">
                <a:solidFill>
                  <a:prstClr val="black"/>
                </a:solidFill>
              </a:rPr>
              <a:t>.</a:t>
            </a:r>
            <a:endParaRPr lang="es-AR" sz="2000" dirty="0" smtClean="0">
              <a:solidFill>
                <a:prstClr val="black"/>
              </a:solidFill>
            </a:endParaRPr>
          </a:p>
          <a:p>
            <a:pPr algn="just"/>
            <a:endParaRPr lang="es-AR" sz="2000" dirty="0">
              <a:solidFill>
                <a:prstClr val="black"/>
              </a:solidFill>
            </a:endParaRPr>
          </a:p>
          <a:p>
            <a:pPr algn="just"/>
            <a:r>
              <a:rPr lang="es-AR" sz="2000" b="1" dirty="0">
                <a:solidFill>
                  <a:prstClr val="black"/>
                </a:solidFill>
              </a:rPr>
              <a:t>Se los clasifica según su compromiso</a:t>
            </a:r>
            <a:r>
              <a:rPr lang="es-AR" sz="2000" dirty="0">
                <a:solidFill>
                  <a:prstClr val="black"/>
                </a:solidFill>
              </a:rPr>
              <a:t>: </a:t>
            </a:r>
          </a:p>
          <a:p>
            <a:pPr algn="just"/>
            <a:r>
              <a:rPr lang="es-AR" sz="2000" b="1" dirty="0">
                <a:solidFill>
                  <a:prstClr val="black"/>
                </a:solidFill>
              </a:rPr>
              <a:t>Tipo 1A</a:t>
            </a:r>
            <a:r>
              <a:rPr lang="es-AR" sz="2000" dirty="0">
                <a:solidFill>
                  <a:prstClr val="black"/>
                </a:solidFill>
              </a:rPr>
              <a:t>: compromiso neurológico severo  con deterioro progresivo.  Se observa </a:t>
            </a:r>
            <a:r>
              <a:rPr lang="es-AR" sz="2000" dirty="0" smtClean="0">
                <a:solidFill>
                  <a:prstClr val="black"/>
                </a:solidFill>
              </a:rPr>
              <a:t>mioclonías, </a:t>
            </a:r>
            <a:r>
              <a:rPr lang="es-AR" sz="2000" dirty="0">
                <a:solidFill>
                  <a:prstClr val="black"/>
                </a:solidFill>
              </a:rPr>
              <a:t>convulsiones tónico clónicas, apraxia, parálisis supranuclear, deterioro cognitivo</a:t>
            </a:r>
          </a:p>
          <a:p>
            <a:pPr algn="just"/>
            <a:r>
              <a:rPr lang="es-AR" sz="2000" b="1" dirty="0" smtClean="0">
                <a:solidFill>
                  <a:prstClr val="black"/>
                </a:solidFill>
              </a:rPr>
              <a:t>Tipo 1B</a:t>
            </a:r>
            <a:r>
              <a:rPr lang="es-AR" sz="2000" dirty="0">
                <a:solidFill>
                  <a:prstClr val="black"/>
                </a:solidFill>
              </a:rPr>
              <a:t>: compromiso neurológico leve que incluyen parálisis horizontal supranuclear, compromiso cognitivo y convulsiones </a:t>
            </a:r>
          </a:p>
          <a:p>
            <a:pPr algn="just"/>
            <a:r>
              <a:rPr lang="es-AR" sz="2000" b="1" dirty="0">
                <a:solidFill>
                  <a:prstClr val="black"/>
                </a:solidFill>
              </a:rPr>
              <a:t>Tipo 1C</a:t>
            </a:r>
            <a:r>
              <a:rPr lang="es-AR" sz="2000" dirty="0">
                <a:solidFill>
                  <a:prstClr val="black"/>
                </a:solidFill>
              </a:rPr>
              <a:t>: se asocian a calcificación de válvulas cardiacas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008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r>
              <a:rPr lang="es-AR" dirty="0" smtClean="0">
                <a:solidFill>
                  <a:schemeClr val="tx1"/>
                </a:solidFill>
              </a:rPr>
              <a:t>Gaucher tipo 3</a:t>
            </a:r>
            <a:endParaRPr lang="es-A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6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08912" cy="52565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78098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b" anchorCtr="1">
            <a:noAutofit/>
          </a:bodyPr>
          <a:lstStyle/>
          <a:p>
            <a:pPr algn="l"/>
            <a:r>
              <a:rPr lang="es-AR" sz="3200" dirty="0" smtClean="0"/>
              <a:t/>
            </a:r>
            <a:br>
              <a:rPr lang="es-AR" sz="3200" dirty="0" smtClean="0"/>
            </a:br>
            <a:r>
              <a:rPr lang="es-AR" sz="3200" dirty="0" smtClean="0"/>
              <a:t>Presentación de enfermedad de Gaucher Tipo 1</a:t>
            </a:r>
            <a:endParaRPr lang="es-AR" sz="3200" dirty="0"/>
          </a:p>
        </p:txBody>
      </p:sp>
      <p:sp>
        <p:nvSpPr>
          <p:cNvPr id="4" name="3 Rectángulo"/>
          <p:cNvSpPr/>
          <p:nvPr/>
        </p:nvSpPr>
        <p:spPr>
          <a:xfrm>
            <a:off x="6732240" y="5458794"/>
            <a:ext cx="76840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(81%)</a:t>
            </a:r>
            <a:endParaRPr lang="es-A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291426" y="5373216"/>
            <a:ext cx="76840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(59%)</a:t>
            </a:r>
            <a:endParaRPr lang="es-A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6228184" y="3204839"/>
            <a:ext cx="76840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(7 %)</a:t>
            </a:r>
            <a:endParaRPr lang="es-A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758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r>
              <a:rPr lang="es-AR" dirty="0" smtClean="0"/>
              <a:t>Tratamiento: </a:t>
            </a:r>
            <a:br>
              <a:rPr lang="es-AR" dirty="0" smtClean="0"/>
            </a:br>
            <a:r>
              <a:rPr lang="es-AR" dirty="0" smtClean="0"/>
              <a:t>Objetivos </a:t>
            </a:r>
            <a:r>
              <a:rPr lang="es-AR" dirty="0" smtClean="0"/>
              <a:t>de la TRE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s-AR" sz="2400" dirty="0" smtClean="0"/>
          </a:p>
          <a:p>
            <a:r>
              <a:rPr lang="es-AR" sz="2400" dirty="0" smtClean="0"/>
              <a:t>Mejorar los niveles de Hemoglobina</a:t>
            </a:r>
          </a:p>
          <a:p>
            <a:r>
              <a:rPr lang="es-AR" sz="2400" dirty="0" smtClean="0"/>
              <a:t>Mejorar el recuento plaquetario</a:t>
            </a:r>
          </a:p>
          <a:p>
            <a:r>
              <a:rPr lang="es-AR" sz="2400" dirty="0" smtClean="0"/>
              <a:t>Mejorar la </a:t>
            </a:r>
            <a:r>
              <a:rPr lang="es-AR" sz="2400" dirty="0" err="1" smtClean="0"/>
              <a:t>hepatoesplenomegalia</a:t>
            </a:r>
            <a:endParaRPr lang="es-AR" sz="2400" dirty="0" smtClean="0"/>
          </a:p>
          <a:p>
            <a:r>
              <a:rPr lang="es-AR" sz="2400" dirty="0" smtClean="0"/>
              <a:t>Mejorar la curva </a:t>
            </a:r>
            <a:r>
              <a:rPr lang="es-AR" sz="2400" dirty="0" err="1" smtClean="0"/>
              <a:t>pondoestatural</a:t>
            </a:r>
            <a:endParaRPr lang="es-AR" sz="2400" dirty="0" smtClean="0"/>
          </a:p>
          <a:p>
            <a:r>
              <a:rPr lang="es-AR" sz="2400" dirty="0" smtClean="0"/>
              <a:t>Mejorar el desarrollo puberal</a:t>
            </a:r>
          </a:p>
          <a:p>
            <a:r>
              <a:rPr lang="es-AR" sz="2400" dirty="0" smtClean="0"/>
              <a:t>Mejorar el dolor óseo y las crisis óseas</a:t>
            </a:r>
          </a:p>
          <a:p>
            <a:r>
              <a:rPr lang="es-AR" sz="2400" dirty="0" smtClean="0"/>
              <a:t>Mejorar las alteraciones óseas reversibles</a:t>
            </a:r>
          </a:p>
          <a:p>
            <a:r>
              <a:rPr lang="es-AR" sz="2400" dirty="0" smtClean="0"/>
              <a:t>Mejorar la calidad de vida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3603093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s-AR" dirty="0" smtClean="0"/>
              <a:t>Terapias en Enfermedad de Gaucher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s-AR" dirty="0" smtClean="0"/>
              <a:t>Terapia de reemplazo enzimático (TRE)</a:t>
            </a:r>
          </a:p>
          <a:p>
            <a:r>
              <a:rPr lang="es-AR" dirty="0" smtClean="0"/>
              <a:t>Terapia de reducción de sustrato (TRS)</a:t>
            </a:r>
          </a:p>
          <a:p>
            <a:r>
              <a:rPr lang="es-AR" dirty="0" smtClean="0"/>
              <a:t>Terapias Coadyuvantes: </a:t>
            </a:r>
            <a:r>
              <a:rPr lang="es-AR" sz="2400" dirty="0"/>
              <a:t>A</a:t>
            </a:r>
            <a:r>
              <a:rPr lang="es-AR" sz="2400" dirty="0" smtClean="0"/>
              <a:t>nalgésicos, </a:t>
            </a:r>
            <a:r>
              <a:rPr lang="es-AR" sz="2400" dirty="0" err="1" smtClean="0"/>
              <a:t>Bifosfonatos</a:t>
            </a:r>
            <a:r>
              <a:rPr lang="es-AR" sz="2400" dirty="0" smtClean="0"/>
              <a:t> suplementos (Calcio, Vitamina B12, Vitamina D, Acido fólico).</a:t>
            </a:r>
          </a:p>
          <a:p>
            <a:pPr marL="0" indent="0">
              <a:buNone/>
            </a:pPr>
            <a:endParaRPr lang="es-AR" dirty="0" smtClean="0"/>
          </a:p>
          <a:p>
            <a:r>
              <a:rPr lang="es-AR" dirty="0" smtClean="0"/>
              <a:t>Esplenectomía: </a:t>
            </a:r>
            <a:r>
              <a:rPr lang="es-AR" sz="2400" dirty="0" smtClean="0"/>
              <a:t>fue un recurso frecuente previo al advenimiento de  la TRE.</a:t>
            </a:r>
          </a:p>
          <a:p>
            <a:pPr marL="0" indent="0">
              <a:buNone/>
            </a:pPr>
            <a:r>
              <a:rPr lang="es-AR" sz="2400" dirty="0" smtClean="0"/>
              <a:t>    Actualmente no es indicación ya que empeora la salud ósea y  pulmonar</a:t>
            </a:r>
            <a:r>
              <a:rPr lang="es-AR" sz="2400" dirty="0"/>
              <a:t> </a:t>
            </a:r>
            <a:r>
              <a:rPr lang="es-AR" sz="2400" dirty="0" smtClean="0"/>
              <a:t>salvo en aquellas situaciones clínicas que lo requieran como opción.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2136556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6673"/>
            <a:ext cx="7344816" cy="576064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59212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l"/>
            <a:r>
              <a:rPr lang="es-AR" dirty="0" smtClean="0"/>
              <a:t>La enfermedad de Gaucher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s-AR" sz="2400" dirty="0" smtClean="0"/>
              <a:t>Es poco frecuente</a:t>
            </a:r>
          </a:p>
          <a:p>
            <a:r>
              <a:rPr lang="es-AR" sz="2400" dirty="0" smtClean="0"/>
              <a:t>Hereditaria</a:t>
            </a:r>
          </a:p>
          <a:p>
            <a:r>
              <a:rPr lang="es-AR" sz="2400" dirty="0" smtClean="0"/>
              <a:t>Multisistémica</a:t>
            </a:r>
          </a:p>
          <a:p>
            <a:r>
              <a:rPr lang="es-AR" sz="2400" dirty="0" smtClean="0"/>
              <a:t>Con amplia variabilidad clínica</a:t>
            </a:r>
          </a:p>
          <a:p>
            <a:r>
              <a:rPr lang="es-AR" sz="2400" dirty="0" smtClean="0"/>
              <a:t>Invalidante librada a su evolución natural</a:t>
            </a:r>
          </a:p>
          <a:p>
            <a:r>
              <a:rPr lang="es-AR" sz="2400" dirty="0" smtClean="0"/>
              <a:t>Compromete la calidad de vida</a:t>
            </a:r>
          </a:p>
          <a:p>
            <a:pPr marL="0" indent="0">
              <a:buNone/>
            </a:pPr>
            <a:r>
              <a:rPr lang="es-AR" sz="2400" b="1" dirty="0" smtClean="0"/>
              <a:t>Por lo que es muy importante</a:t>
            </a:r>
          </a:p>
          <a:p>
            <a:r>
              <a:rPr lang="es-AR" sz="2400" dirty="0" smtClean="0"/>
              <a:t>El diagnóstico precoz</a:t>
            </a:r>
          </a:p>
          <a:p>
            <a:r>
              <a:rPr lang="es-AR" sz="2400" dirty="0" smtClean="0"/>
              <a:t>El inicio de TRE precoz</a:t>
            </a:r>
          </a:p>
          <a:p>
            <a:r>
              <a:rPr lang="es-AR" sz="2400" dirty="0" smtClean="0"/>
              <a:t>La dosificación adecuada de la TRE</a:t>
            </a:r>
          </a:p>
          <a:p>
            <a:r>
              <a:rPr lang="es-AR" sz="2400" dirty="0" smtClean="0"/>
              <a:t>La terapia coadyuvante individualizada </a:t>
            </a:r>
          </a:p>
          <a:p>
            <a:r>
              <a:rPr lang="es-AR" sz="2400" dirty="0" smtClean="0"/>
              <a:t>La evaluación y el control adecuado</a:t>
            </a:r>
          </a:p>
          <a:p>
            <a:endParaRPr lang="es-AR" dirty="0" smtClean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48337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59393" y="332656"/>
            <a:ext cx="8229600" cy="980727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l"/>
            <a:r>
              <a:rPr lang="es-AR" sz="4800" dirty="0" smtClean="0">
                <a:effectLst/>
              </a:rPr>
              <a:t>Lisosomas</a:t>
            </a:r>
            <a:endParaRPr lang="es-AR" sz="4800" dirty="0">
              <a:effectLst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 smtClean="0"/>
          </a:p>
          <a:p>
            <a:endParaRPr lang="es-AR" dirty="0"/>
          </a:p>
          <a:p>
            <a:r>
              <a:rPr lang="es-AR" b="1" dirty="0" smtClean="0"/>
              <a:t>Célula normal</a:t>
            </a:r>
            <a:endParaRPr lang="es-AR" b="1" dirty="0"/>
          </a:p>
        </p:txBody>
      </p:sp>
      <p:grpSp>
        <p:nvGrpSpPr>
          <p:cNvPr id="4" name="3 Grupo"/>
          <p:cNvGrpSpPr/>
          <p:nvPr/>
        </p:nvGrpSpPr>
        <p:grpSpPr>
          <a:xfrm>
            <a:off x="827604" y="3326958"/>
            <a:ext cx="2133601" cy="1752600"/>
            <a:chOff x="1981200" y="1143000"/>
            <a:chExt cx="2362200" cy="1752600"/>
          </a:xfrm>
        </p:grpSpPr>
        <p:sp>
          <p:nvSpPr>
            <p:cNvPr id="5" name="4 Elipse"/>
            <p:cNvSpPr/>
            <p:nvPr/>
          </p:nvSpPr>
          <p:spPr>
            <a:xfrm>
              <a:off x="1981200" y="1143000"/>
              <a:ext cx="2362200" cy="17526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5 Elipse"/>
            <p:cNvSpPr/>
            <p:nvPr/>
          </p:nvSpPr>
          <p:spPr>
            <a:xfrm>
              <a:off x="2895600" y="1600200"/>
              <a:ext cx="533400" cy="838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" name="6 Elipse"/>
            <p:cNvSpPr/>
            <p:nvPr/>
          </p:nvSpPr>
          <p:spPr>
            <a:xfrm>
              <a:off x="3733800" y="2209800"/>
              <a:ext cx="1524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7 Elipse"/>
            <p:cNvSpPr/>
            <p:nvPr/>
          </p:nvSpPr>
          <p:spPr>
            <a:xfrm>
              <a:off x="3886200" y="2209800"/>
              <a:ext cx="1524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8 Elipse"/>
            <p:cNvSpPr/>
            <p:nvPr/>
          </p:nvSpPr>
          <p:spPr>
            <a:xfrm>
              <a:off x="3810000" y="2286000"/>
              <a:ext cx="1524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9 Elipse"/>
            <p:cNvSpPr/>
            <p:nvPr/>
          </p:nvSpPr>
          <p:spPr>
            <a:xfrm>
              <a:off x="3810000" y="2133600"/>
              <a:ext cx="1524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21 Grupo"/>
            <p:cNvGrpSpPr/>
            <p:nvPr/>
          </p:nvGrpSpPr>
          <p:grpSpPr>
            <a:xfrm>
              <a:off x="2286000" y="2057400"/>
              <a:ext cx="381000" cy="121416"/>
              <a:chOff x="4876800" y="2331216"/>
              <a:chExt cx="990600" cy="381000"/>
            </a:xfrm>
            <a:solidFill>
              <a:schemeClr val="accent2"/>
            </a:solidFill>
          </p:grpSpPr>
          <p:sp>
            <p:nvSpPr>
              <p:cNvPr id="56" name="9 Elipse"/>
              <p:cNvSpPr/>
              <p:nvPr/>
            </p:nvSpPr>
            <p:spPr>
              <a:xfrm>
                <a:off x="4876800" y="2331216"/>
                <a:ext cx="990600" cy="381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56 Forma libre"/>
              <p:cNvSpPr/>
              <p:nvPr/>
            </p:nvSpPr>
            <p:spPr>
              <a:xfrm>
                <a:off x="4937928" y="2394019"/>
                <a:ext cx="857460" cy="262933"/>
              </a:xfrm>
              <a:custGeom>
                <a:avLst/>
                <a:gdLst>
                  <a:gd name="connsiteX0" fmla="*/ 65314 w 857460"/>
                  <a:gd name="connsiteY0" fmla="*/ 147376 h 262933"/>
                  <a:gd name="connsiteX1" fmla="*/ 5024 w 857460"/>
                  <a:gd name="connsiteY1" fmla="*/ 92111 h 262933"/>
                  <a:gd name="connsiteX2" fmla="*/ 95460 w 857460"/>
                  <a:gd name="connsiteY2" fmla="*/ 66990 h 262933"/>
                  <a:gd name="connsiteX3" fmla="*/ 145701 w 857460"/>
                  <a:gd name="connsiteY3" fmla="*/ 16748 h 262933"/>
                  <a:gd name="connsiteX4" fmla="*/ 261257 w 857460"/>
                  <a:gd name="connsiteY4" fmla="*/ 162449 h 262933"/>
                  <a:gd name="connsiteX5" fmla="*/ 356717 w 857460"/>
                  <a:gd name="connsiteY5" fmla="*/ 1675 h 262933"/>
                  <a:gd name="connsiteX6" fmla="*/ 442128 w 857460"/>
                  <a:gd name="connsiteY6" fmla="*/ 172497 h 262933"/>
                  <a:gd name="connsiteX7" fmla="*/ 527539 w 857460"/>
                  <a:gd name="connsiteY7" fmla="*/ 11724 h 262933"/>
                  <a:gd name="connsiteX8" fmla="*/ 617974 w 857460"/>
                  <a:gd name="connsiteY8" fmla="*/ 147376 h 262933"/>
                  <a:gd name="connsiteX9" fmla="*/ 693336 w 857460"/>
                  <a:gd name="connsiteY9" fmla="*/ 36845 h 262933"/>
                  <a:gd name="connsiteX10" fmla="*/ 849086 w 857460"/>
                  <a:gd name="connsiteY10" fmla="*/ 97135 h 262933"/>
                  <a:gd name="connsiteX11" fmla="*/ 743578 w 857460"/>
                  <a:gd name="connsiteY11" fmla="*/ 117231 h 262933"/>
                  <a:gd name="connsiteX12" fmla="*/ 668216 w 857460"/>
                  <a:gd name="connsiteY12" fmla="*/ 197618 h 262933"/>
                  <a:gd name="connsiteX13" fmla="*/ 628022 w 857460"/>
                  <a:gd name="connsiteY13" fmla="*/ 217715 h 262933"/>
                  <a:gd name="connsiteX14" fmla="*/ 537587 w 857460"/>
                  <a:gd name="connsiteY14" fmla="*/ 102159 h 262933"/>
                  <a:gd name="connsiteX15" fmla="*/ 482321 w 857460"/>
                  <a:gd name="connsiteY15" fmla="*/ 227763 h 262933"/>
                  <a:gd name="connsiteX16" fmla="*/ 411983 w 857460"/>
                  <a:gd name="connsiteY16" fmla="*/ 242836 h 262933"/>
                  <a:gd name="connsiteX17" fmla="*/ 356717 w 857460"/>
                  <a:gd name="connsiteY17" fmla="*/ 107183 h 262933"/>
                  <a:gd name="connsiteX18" fmla="*/ 291402 w 857460"/>
                  <a:gd name="connsiteY18" fmla="*/ 222739 h 262933"/>
                  <a:gd name="connsiteX19" fmla="*/ 256233 w 857460"/>
                  <a:gd name="connsiteY19" fmla="*/ 227763 h 262933"/>
                  <a:gd name="connsiteX20" fmla="*/ 125605 w 857460"/>
                  <a:gd name="connsiteY20" fmla="*/ 102159 h 262933"/>
                  <a:gd name="connsiteX21" fmla="*/ 65314 w 857460"/>
                  <a:gd name="connsiteY21" fmla="*/ 147376 h 26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57460" h="262933">
                    <a:moveTo>
                      <a:pt x="65314" y="147376"/>
                    </a:moveTo>
                    <a:cubicBezTo>
                      <a:pt x="45217" y="145701"/>
                      <a:pt x="0" y="105509"/>
                      <a:pt x="5024" y="92111"/>
                    </a:cubicBezTo>
                    <a:cubicBezTo>
                      <a:pt x="10048" y="78713"/>
                      <a:pt x="72014" y="79550"/>
                      <a:pt x="95460" y="66990"/>
                    </a:cubicBezTo>
                    <a:cubicBezTo>
                      <a:pt x="118906" y="54430"/>
                      <a:pt x="118068" y="838"/>
                      <a:pt x="145701" y="16748"/>
                    </a:cubicBezTo>
                    <a:cubicBezTo>
                      <a:pt x="173334" y="32658"/>
                      <a:pt x="226088" y="164961"/>
                      <a:pt x="261257" y="162449"/>
                    </a:cubicBezTo>
                    <a:cubicBezTo>
                      <a:pt x="296426" y="159937"/>
                      <a:pt x="326572" y="0"/>
                      <a:pt x="356717" y="1675"/>
                    </a:cubicBezTo>
                    <a:cubicBezTo>
                      <a:pt x="386862" y="3350"/>
                      <a:pt x="413658" y="170822"/>
                      <a:pt x="442128" y="172497"/>
                    </a:cubicBezTo>
                    <a:cubicBezTo>
                      <a:pt x="470598" y="174172"/>
                      <a:pt x="498231" y="15911"/>
                      <a:pt x="527539" y="11724"/>
                    </a:cubicBezTo>
                    <a:cubicBezTo>
                      <a:pt x="556847" y="7537"/>
                      <a:pt x="590341" y="143189"/>
                      <a:pt x="617974" y="147376"/>
                    </a:cubicBezTo>
                    <a:cubicBezTo>
                      <a:pt x="645607" y="151563"/>
                      <a:pt x="654817" y="45218"/>
                      <a:pt x="693336" y="36845"/>
                    </a:cubicBezTo>
                    <a:cubicBezTo>
                      <a:pt x="731855" y="28472"/>
                      <a:pt x="840712" y="83737"/>
                      <a:pt x="849086" y="97135"/>
                    </a:cubicBezTo>
                    <a:cubicBezTo>
                      <a:pt x="857460" y="110533"/>
                      <a:pt x="773723" y="100484"/>
                      <a:pt x="743578" y="117231"/>
                    </a:cubicBezTo>
                    <a:cubicBezTo>
                      <a:pt x="713433" y="133978"/>
                      <a:pt x="687475" y="180871"/>
                      <a:pt x="668216" y="197618"/>
                    </a:cubicBezTo>
                    <a:cubicBezTo>
                      <a:pt x="648957" y="214365"/>
                      <a:pt x="649793" y="233625"/>
                      <a:pt x="628022" y="217715"/>
                    </a:cubicBezTo>
                    <a:cubicBezTo>
                      <a:pt x="606251" y="201805"/>
                      <a:pt x="561870" y="100484"/>
                      <a:pt x="537587" y="102159"/>
                    </a:cubicBezTo>
                    <a:cubicBezTo>
                      <a:pt x="513304" y="103834"/>
                      <a:pt x="503255" y="204317"/>
                      <a:pt x="482321" y="227763"/>
                    </a:cubicBezTo>
                    <a:cubicBezTo>
                      <a:pt x="461387" y="251209"/>
                      <a:pt x="432917" y="262933"/>
                      <a:pt x="411983" y="242836"/>
                    </a:cubicBezTo>
                    <a:cubicBezTo>
                      <a:pt x="391049" y="222739"/>
                      <a:pt x="376814" y="110533"/>
                      <a:pt x="356717" y="107183"/>
                    </a:cubicBezTo>
                    <a:cubicBezTo>
                      <a:pt x="336620" y="103833"/>
                      <a:pt x="308149" y="202642"/>
                      <a:pt x="291402" y="222739"/>
                    </a:cubicBezTo>
                    <a:cubicBezTo>
                      <a:pt x="274655" y="242836"/>
                      <a:pt x="283866" y="247860"/>
                      <a:pt x="256233" y="227763"/>
                    </a:cubicBezTo>
                    <a:cubicBezTo>
                      <a:pt x="228600" y="207666"/>
                      <a:pt x="158262" y="116394"/>
                      <a:pt x="125605" y="102159"/>
                    </a:cubicBezTo>
                    <a:cubicBezTo>
                      <a:pt x="92948" y="87924"/>
                      <a:pt x="85411" y="149051"/>
                      <a:pt x="65314" y="147376"/>
                    </a:cubicBezTo>
                    <a:close/>
                  </a:path>
                </a:pathLst>
              </a:cu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25 Grupo"/>
            <p:cNvGrpSpPr/>
            <p:nvPr/>
          </p:nvGrpSpPr>
          <p:grpSpPr>
            <a:xfrm>
              <a:off x="2590800" y="2514600"/>
              <a:ext cx="381000" cy="121416"/>
              <a:chOff x="4876800" y="2331216"/>
              <a:chExt cx="990600" cy="381000"/>
            </a:xfrm>
            <a:solidFill>
              <a:schemeClr val="accent2"/>
            </a:solidFill>
          </p:grpSpPr>
          <p:sp>
            <p:nvSpPr>
              <p:cNvPr id="54" name="53 Elipse"/>
              <p:cNvSpPr/>
              <p:nvPr/>
            </p:nvSpPr>
            <p:spPr>
              <a:xfrm>
                <a:off x="4876800" y="2331216"/>
                <a:ext cx="990600" cy="381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54 Forma libre"/>
              <p:cNvSpPr/>
              <p:nvPr/>
            </p:nvSpPr>
            <p:spPr>
              <a:xfrm>
                <a:off x="4937928" y="2394019"/>
                <a:ext cx="857460" cy="262933"/>
              </a:xfrm>
              <a:custGeom>
                <a:avLst/>
                <a:gdLst>
                  <a:gd name="connsiteX0" fmla="*/ 65314 w 857460"/>
                  <a:gd name="connsiteY0" fmla="*/ 147376 h 262933"/>
                  <a:gd name="connsiteX1" fmla="*/ 5024 w 857460"/>
                  <a:gd name="connsiteY1" fmla="*/ 92111 h 262933"/>
                  <a:gd name="connsiteX2" fmla="*/ 95460 w 857460"/>
                  <a:gd name="connsiteY2" fmla="*/ 66990 h 262933"/>
                  <a:gd name="connsiteX3" fmla="*/ 145701 w 857460"/>
                  <a:gd name="connsiteY3" fmla="*/ 16748 h 262933"/>
                  <a:gd name="connsiteX4" fmla="*/ 261257 w 857460"/>
                  <a:gd name="connsiteY4" fmla="*/ 162449 h 262933"/>
                  <a:gd name="connsiteX5" fmla="*/ 356717 w 857460"/>
                  <a:gd name="connsiteY5" fmla="*/ 1675 h 262933"/>
                  <a:gd name="connsiteX6" fmla="*/ 442128 w 857460"/>
                  <a:gd name="connsiteY6" fmla="*/ 172497 h 262933"/>
                  <a:gd name="connsiteX7" fmla="*/ 527539 w 857460"/>
                  <a:gd name="connsiteY7" fmla="*/ 11724 h 262933"/>
                  <a:gd name="connsiteX8" fmla="*/ 617974 w 857460"/>
                  <a:gd name="connsiteY8" fmla="*/ 147376 h 262933"/>
                  <a:gd name="connsiteX9" fmla="*/ 693336 w 857460"/>
                  <a:gd name="connsiteY9" fmla="*/ 36845 h 262933"/>
                  <a:gd name="connsiteX10" fmla="*/ 849086 w 857460"/>
                  <a:gd name="connsiteY10" fmla="*/ 97135 h 262933"/>
                  <a:gd name="connsiteX11" fmla="*/ 743578 w 857460"/>
                  <a:gd name="connsiteY11" fmla="*/ 117231 h 262933"/>
                  <a:gd name="connsiteX12" fmla="*/ 668216 w 857460"/>
                  <a:gd name="connsiteY12" fmla="*/ 197618 h 262933"/>
                  <a:gd name="connsiteX13" fmla="*/ 628022 w 857460"/>
                  <a:gd name="connsiteY13" fmla="*/ 217715 h 262933"/>
                  <a:gd name="connsiteX14" fmla="*/ 537587 w 857460"/>
                  <a:gd name="connsiteY14" fmla="*/ 102159 h 262933"/>
                  <a:gd name="connsiteX15" fmla="*/ 482321 w 857460"/>
                  <a:gd name="connsiteY15" fmla="*/ 227763 h 262933"/>
                  <a:gd name="connsiteX16" fmla="*/ 411983 w 857460"/>
                  <a:gd name="connsiteY16" fmla="*/ 242836 h 262933"/>
                  <a:gd name="connsiteX17" fmla="*/ 356717 w 857460"/>
                  <a:gd name="connsiteY17" fmla="*/ 107183 h 262933"/>
                  <a:gd name="connsiteX18" fmla="*/ 291402 w 857460"/>
                  <a:gd name="connsiteY18" fmla="*/ 222739 h 262933"/>
                  <a:gd name="connsiteX19" fmla="*/ 256233 w 857460"/>
                  <a:gd name="connsiteY19" fmla="*/ 227763 h 262933"/>
                  <a:gd name="connsiteX20" fmla="*/ 125605 w 857460"/>
                  <a:gd name="connsiteY20" fmla="*/ 102159 h 262933"/>
                  <a:gd name="connsiteX21" fmla="*/ 65314 w 857460"/>
                  <a:gd name="connsiteY21" fmla="*/ 147376 h 26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57460" h="262933">
                    <a:moveTo>
                      <a:pt x="65314" y="147376"/>
                    </a:moveTo>
                    <a:cubicBezTo>
                      <a:pt x="45217" y="145701"/>
                      <a:pt x="0" y="105509"/>
                      <a:pt x="5024" y="92111"/>
                    </a:cubicBezTo>
                    <a:cubicBezTo>
                      <a:pt x="10048" y="78713"/>
                      <a:pt x="72014" y="79550"/>
                      <a:pt x="95460" y="66990"/>
                    </a:cubicBezTo>
                    <a:cubicBezTo>
                      <a:pt x="118906" y="54430"/>
                      <a:pt x="118068" y="838"/>
                      <a:pt x="145701" y="16748"/>
                    </a:cubicBezTo>
                    <a:cubicBezTo>
                      <a:pt x="173334" y="32658"/>
                      <a:pt x="226088" y="164961"/>
                      <a:pt x="261257" y="162449"/>
                    </a:cubicBezTo>
                    <a:cubicBezTo>
                      <a:pt x="296426" y="159937"/>
                      <a:pt x="326572" y="0"/>
                      <a:pt x="356717" y="1675"/>
                    </a:cubicBezTo>
                    <a:cubicBezTo>
                      <a:pt x="386862" y="3350"/>
                      <a:pt x="413658" y="170822"/>
                      <a:pt x="442128" y="172497"/>
                    </a:cubicBezTo>
                    <a:cubicBezTo>
                      <a:pt x="470598" y="174172"/>
                      <a:pt x="498231" y="15911"/>
                      <a:pt x="527539" y="11724"/>
                    </a:cubicBezTo>
                    <a:cubicBezTo>
                      <a:pt x="556847" y="7537"/>
                      <a:pt x="590341" y="143189"/>
                      <a:pt x="617974" y="147376"/>
                    </a:cubicBezTo>
                    <a:cubicBezTo>
                      <a:pt x="645607" y="151563"/>
                      <a:pt x="654817" y="45218"/>
                      <a:pt x="693336" y="36845"/>
                    </a:cubicBezTo>
                    <a:cubicBezTo>
                      <a:pt x="731855" y="28472"/>
                      <a:pt x="840712" y="83737"/>
                      <a:pt x="849086" y="97135"/>
                    </a:cubicBezTo>
                    <a:cubicBezTo>
                      <a:pt x="857460" y="110533"/>
                      <a:pt x="773723" y="100484"/>
                      <a:pt x="743578" y="117231"/>
                    </a:cubicBezTo>
                    <a:cubicBezTo>
                      <a:pt x="713433" y="133978"/>
                      <a:pt x="687475" y="180871"/>
                      <a:pt x="668216" y="197618"/>
                    </a:cubicBezTo>
                    <a:cubicBezTo>
                      <a:pt x="648957" y="214365"/>
                      <a:pt x="649793" y="233625"/>
                      <a:pt x="628022" y="217715"/>
                    </a:cubicBezTo>
                    <a:cubicBezTo>
                      <a:pt x="606251" y="201805"/>
                      <a:pt x="561870" y="100484"/>
                      <a:pt x="537587" y="102159"/>
                    </a:cubicBezTo>
                    <a:cubicBezTo>
                      <a:pt x="513304" y="103834"/>
                      <a:pt x="503255" y="204317"/>
                      <a:pt x="482321" y="227763"/>
                    </a:cubicBezTo>
                    <a:cubicBezTo>
                      <a:pt x="461387" y="251209"/>
                      <a:pt x="432917" y="262933"/>
                      <a:pt x="411983" y="242836"/>
                    </a:cubicBezTo>
                    <a:cubicBezTo>
                      <a:pt x="391049" y="222739"/>
                      <a:pt x="376814" y="110533"/>
                      <a:pt x="356717" y="107183"/>
                    </a:cubicBezTo>
                    <a:cubicBezTo>
                      <a:pt x="336620" y="103833"/>
                      <a:pt x="308149" y="202642"/>
                      <a:pt x="291402" y="222739"/>
                    </a:cubicBezTo>
                    <a:cubicBezTo>
                      <a:pt x="274655" y="242836"/>
                      <a:pt x="283866" y="247860"/>
                      <a:pt x="256233" y="227763"/>
                    </a:cubicBezTo>
                    <a:cubicBezTo>
                      <a:pt x="228600" y="207666"/>
                      <a:pt x="158262" y="116394"/>
                      <a:pt x="125605" y="102159"/>
                    </a:cubicBezTo>
                    <a:cubicBezTo>
                      <a:pt x="92948" y="87924"/>
                      <a:pt x="85411" y="149051"/>
                      <a:pt x="65314" y="147376"/>
                    </a:cubicBezTo>
                    <a:close/>
                  </a:path>
                </a:pathLst>
              </a:cu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12 Forma libre"/>
            <p:cNvSpPr/>
            <p:nvPr/>
          </p:nvSpPr>
          <p:spPr>
            <a:xfrm>
              <a:off x="3133411" y="1395046"/>
              <a:ext cx="515815" cy="743578"/>
            </a:xfrm>
            <a:custGeom>
              <a:avLst/>
              <a:gdLst>
                <a:gd name="connsiteX0" fmla="*/ 97134 w 515815"/>
                <a:gd name="connsiteY0" fmla="*/ 177521 h 743578"/>
                <a:gd name="connsiteX1" fmla="*/ 232787 w 515815"/>
                <a:gd name="connsiteY1" fmla="*/ 283029 h 743578"/>
                <a:gd name="connsiteX2" fmla="*/ 313174 w 515815"/>
                <a:gd name="connsiteY2" fmla="*/ 453851 h 743578"/>
                <a:gd name="connsiteX3" fmla="*/ 348343 w 515815"/>
                <a:gd name="connsiteY3" fmla="*/ 629697 h 743578"/>
                <a:gd name="connsiteX4" fmla="*/ 398585 w 515815"/>
                <a:gd name="connsiteY4" fmla="*/ 649794 h 743578"/>
                <a:gd name="connsiteX5" fmla="*/ 338294 w 515815"/>
                <a:gd name="connsiteY5" fmla="*/ 353367 h 743578"/>
                <a:gd name="connsiteX6" fmla="*/ 348343 w 515815"/>
                <a:gd name="connsiteY6" fmla="*/ 333270 h 743578"/>
                <a:gd name="connsiteX7" fmla="*/ 368440 w 515815"/>
                <a:gd name="connsiteY7" fmla="*/ 323222 h 743578"/>
                <a:gd name="connsiteX8" fmla="*/ 453851 w 515815"/>
                <a:gd name="connsiteY8" fmla="*/ 689987 h 743578"/>
                <a:gd name="connsiteX9" fmla="*/ 509116 w 515815"/>
                <a:gd name="connsiteY9" fmla="*/ 644769 h 743578"/>
                <a:gd name="connsiteX10" fmla="*/ 413657 w 515815"/>
                <a:gd name="connsiteY10" fmla="*/ 237811 h 743578"/>
                <a:gd name="connsiteX11" fmla="*/ 463899 w 515815"/>
                <a:gd name="connsiteY11" fmla="*/ 358391 h 743578"/>
                <a:gd name="connsiteX12" fmla="*/ 504092 w 515815"/>
                <a:gd name="connsiteY12" fmla="*/ 313174 h 743578"/>
                <a:gd name="connsiteX13" fmla="*/ 398585 w 515815"/>
                <a:gd name="connsiteY13" fmla="*/ 82062 h 743578"/>
                <a:gd name="connsiteX14" fmla="*/ 388536 w 515815"/>
                <a:gd name="connsiteY14" fmla="*/ 182545 h 743578"/>
                <a:gd name="connsiteX15" fmla="*/ 308149 w 515815"/>
                <a:gd name="connsiteY15" fmla="*/ 36844 h 743578"/>
                <a:gd name="connsiteX16" fmla="*/ 272980 w 515815"/>
                <a:gd name="connsiteY16" fmla="*/ 122255 h 743578"/>
                <a:gd name="connsiteX17" fmla="*/ 358391 w 515815"/>
                <a:gd name="connsiteY17" fmla="*/ 283029 h 743578"/>
                <a:gd name="connsiteX18" fmla="*/ 323222 w 515815"/>
                <a:gd name="connsiteY18" fmla="*/ 293077 h 743578"/>
                <a:gd name="connsiteX19" fmla="*/ 102158 w 515815"/>
                <a:gd name="connsiteY19" fmla="*/ 26796 h 743578"/>
                <a:gd name="connsiteX20" fmla="*/ 1675 w 515815"/>
                <a:gd name="connsiteY20" fmla="*/ 132303 h 743578"/>
                <a:gd name="connsiteX21" fmla="*/ 97134 w 515815"/>
                <a:gd name="connsiteY21" fmla="*/ 177521 h 74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5815" h="743578">
                  <a:moveTo>
                    <a:pt x="97134" y="177521"/>
                  </a:moveTo>
                  <a:cubicBezTo>
                    <a:pt x="135653" y="202642"/>
                    <a:pt x="196780" y="236974"/>
                    <a:pt x="232787" y="283029"/>
                  </a:cubicBezTo>
                  <a:cubicBezTo>
                    <a:pt x="268794" y="329084"/>
                    <a:pt x="293915" y="396073"/>
                    <a:pt x="313174" y="453851"/>
                  </a:cubicBezTo>
                  <a:cubicBezTo>
                    <a:pt x="332433" y="511629"/>
                    <a:pt x="334108" y="597040"/>
                    <a:pt x="348343" y="629697"/>
                  </a:cubicBezTo>
                  <a:cubicBezTo>
                    <a:pt x="362578" y="662354"/>
                    <a:pt x="400260" y="695849"/>
                    <a:pt x="398585" y="649794"/>
                  </a:cubicBezTo>
                  <a:cubicBezTo>
                    <a:pt x="396910" y="603739"/>
                    <a:pt x="346668" y="406121"/>
                    <a:pt x="338294" y="353367"/>
                  </a:cubicBezTo>
                  <a:cubicBezTo>
                    <a:pt x="329920" y="300613"/>
                    <a:pt x="343319" y="338294"/>
                    <a:pt x="348343" y="333270"/>
                  </a:cubicBezTo>
                  <a:cubicBezTo>
                    <a:pt x="353367" y="328246"/>
                    <a:pt x="350855" y="263769"/>
                    <a:pt x="368440" y="323222"/>
                  </a:cubicBezTo>
                  <a:cubicBezTo>
                    <a:pt x="386025" y="382675"/>
                    <a:pt x="430405" y="636396"/>
                    <a:pt x="453851" y="689987"/>
                  </a:cubicBezTo>
                  <a:cubicBezTo>
                    <a:pt x="477297" y="743578"/>
                    <a:pt x="515815" y="720132"/>
                    <a:pt x="509116" y="644769"/>
                  </a:cubicBezTo>
                  <a:cubicBezTo>
                    <a:pt x="502417" y="569406"/>
                    <a:pt x="421193" y="285541"/>
                    <a:pt x="413657" y="237811"/>
                  </a:cubicBezTo>
                  <a:cubicBezTo>
                    <a:pt x="406121" y="190081"/>
                    <a:pt x="448827" y="345831"/>
                    <a:pt x="463899" y="358391"/>
                  </a:cubicBezTo>
                  <a:cubicBezTo>
                    <a:pt x="478971" y="370951"/>
                    <a:pt x="514978" y="359229"/>
                    <a:pt x="504092" y="313174"/>
                  </a:cubicBezTo>
                  <a:cubicBezTo>
                    <a:pt x="493206" y="267119"/>
                    <a:pt x="417844" y="103833"/>
                    <a:pt x="398585" y="82062"/>
                  </a:cubicBezTo>
                  <a:cubicBezTo>
                    <a:pt x="379326" y="60291"/>
                    <a:pt x="403609" y="190081"/>
                    <a:pt x="388536" y="182545"/>
                  </a:cubicBezTo>
                  <a:cubicBezTo>
                    <a:pt x="373463" y="175009"/>
                    <a:pt x="327408" y="46892"/>
                    <a:pt x="308149" y="36844"/>
                  </a:cubicBezTo>
                  <a:cubicBezTo>
                    <a:pt x="288890" y="26796"/>
                    <a:pt x="264606" y="81224"/>
                    <a:pt x="272980" y="122255"/>
                  </a:cubicBezTo>
                  <a:cubicBezTo>
                    <a:pt x="281354" y="163286"/>
                    <a:pt x="350017" y="254559"/>
                    <a:pt x="358391" y="283029"/>
                  </a:cubicBezTo>
                  <a:cubicBezTo>
                    <a:pt x="366765" y="311499"/>
                    <a:pt x="365927" y="335782"/>
                    <a:pt x="323222" y="293077"/>
                  </a:cubicBezTo>
                  <a:cubicBezTo>
                    <a:pt x="280517" y="250372"/>
                    <a:pt x="155749" y="53592"/>
                    <a:pt x="102158" y="26796"/>
                  </a:cubicBezTo>
                  <a:cubicBezTo>
                    <a:pt x="48567" y="0"/>
                    <a:pt x="3350" y="107182"/>
                    <a:pt x="1675" y="132303"/>
                  </a:cubicBezTo>
                  <a:cubicBezTo>
                    <a:pt x="0" y="157424"/>
                    <a:pt x="58615" y="152400"/>
                    <a:pt x="97134" y="17752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13 Elipse"/>
            <p:cNvSpPr/>
            <p:nvPr/>
          </p:nvSpPr>
          <p:spPr>
            <a:xfrm rot="10800000">
              <a:off x="3733800" y="1676400"/>
              <a:ext cx="45719" cy="1905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35 Grupo"/>
            <p:cNvGrpSpPr/>
            <p:nvPr/>
          </p:nvGrpSpPr>
          <p:grpSpPr>
            <a:xfrm>
              <a:off x="2514600" y="1600200"/>
              <a:ext cx="381000" cy="121416"/>
              <a:chOff x="4876800" y="2331216"/>
              <a:chExt cx="990600" cy="381000"/>
            </a:xfrm>
            <a:solidFill>
              <a:schemeClr val="accent2"/>
            </a:solidFill>
          </p:grpSpPr>
          <p:sp>
            <p:nvSpPr>
              <p:cNvPr id="52" name="51 Elipse"/>
              <p:cNvSpPr/>
              <p:nvPr/>
            </p:nvSpPr>
            <p:spPr>
              <a:xfrm>
                <a:off x="4876800" y="2331216"/>
                <a:ext cx="990600" cy="381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52 Forma libre"/>
              <p:cNvSpPr/>
              <p:nvPr/>
            </p:nvSpPr>
            <p:spPr>
              <a:xfrm>
                <a:off x="4937928" y="2394019"/>
                <a:ext cx="857460" cy="262933"/>
              </a:xfrm>
              <a:custGeom>
                <a:avLst/>
                <a:gdLst>
                  <a:gd name="connsiteX0" fmla="*/ 65314 w 857460"/>
                  <a:gd name="connsiteY0" fmla="*/ 147376 h 262933"/>
                  <a:gd name="connsiteX1" fmla="*/ 5024 w 857460"/>
                  <a:gd name="connsiteY1" fmla="*/ 92111 h 262933"/>
                  <a:gd name="connsiteX2" fmla="*/ 95460 w 857460"/>
                  <a:gd name="connsiteY2" fmla="*/ 66990 h 262933"/>
                  <a:gd name="connsiteX3" fmla="*/ 145701 w 857460"/>
                  <a:gd name="connsiteY3" fmla="*/ 16748 h 262933"/>
                  <a:gd name="connsiteX4" fmla="*/ 261257 w 857460"/>
                  <a:gd name="connsiteY4" fmla="*/ 162449 h 262933"/>
                  <a:gd name="connsiteX5" fmla="*/ 356717 w 857460"/>
                  <a:gd name="connsiteY5" fmla="*/ 1675 h 262933"/>
                  <a:gd name="connsiteX6" fmla="*/ 442128 w 857460"/>
                  <a:gd name="connsiteY6" fmla="*/ 172497 h 262933"/>
                  <a:gd name="connsiteX7" fmla="*/ 527539 w 857460"/>
                  <a:gd name="connsiteY7" fmla="*/ 11724 h 262933"/>
                  <a:gd name="connsiteX8" fmla="*/ 617974 w 857460"/>
                  <a:gd name="connsiteY8" fmla="*/ 147376 h 262933"/>
                  <a:gd name="connsiteX9" fmla="*/ 693336 w 857460"/>
                  <a:gd name="connsiteY9" fmla="*/ 36845 h 262933"/>
                  <a:gd name="connsiteX10" fmla="*/ 849086 w 857460"/>
                  <a:gd name="connsiteY10" fmla="*/ 97135 h 262933"/>
                  <a:gd name="connsiteX11" fmla="*/ 743578 w 857460"/>
                  <a:gd name="connsiteY11" fmla="*/ 117231 h 262933"/>
                  <a:gd name="connsiteX12" fmla="*/ 668216 w 857460"/>
                  <a:gd name="connsiteY12" fmla="*/ 197618 h 262933"/>
                  <a:gd name="connsiteX13" fmla="*/ 628022 w 857460"/>
                  <a:gd name="connsiteY13" fmla="*/ 217715 h 262933"/>
                  <a:gd name="connsiteX14" fmla="*/ 537587 w 857460"/>
                  <a:gd name="connsiteY14" fmla="*/ 102159 h 262933"/>
                  <a:gd name="connsiteX15" fmla="*/ 482321 w 857460"/>
                  <a:gd name="connsiteY15" fmla="*/ 227763 h 262933"/>
                  <a:gd name="connsiteX16" fmla="*/ 411983 w 857460"/>
                  <a:gd name="connsiteY16" fmla="*/ 242836 h 262933"/>
                  <a:gd name="connsiteX17" fmla="*/ 356717 w 857460"/>
                  <a:gd name="connsiteY17" fmla="*/ 107183 h 262933"/>
                  <a:gd name="connsiteX18" fmla="*/ 291402 w 857460"/>
                  <a:gd name="connsiteY18" fmla="*/ 222739 h 262933"/>
                  <a:gd name="connsiteX19" fmla="*/ 256233 w 857460"/>
                  <a:gd name="connsiteY19" fmla="*/ 227763 h 262933"/>
                  <a:gd name="connsiteX20" fmla="*/ 125605 w 857460"/>
                  <a:gd name="connsiteY20" fmla="*/ 102159 h 262933"/>
                  <a:gd name="connsiteX21" fmla="*/ 65314 w 857460"/>
                  <a:gd name="connsiteY21" fmla="*/ 147376 h 26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57460" h="262933">
                    <a:moveTo>
                      <a:pt x="65314" y="147376"/>
                    </a:moveTo>
                    <a:cubicBezTo>
                      <a:pt x="45217" y="145701"/>
                      <a:pt x="0" y="105509"/>
                      <a:pt x="5024" y="92111"/>
                    </a:cubicBezTo>
                    <a:cubicBezTo>
                      <a:pt x="10048" y="78713"/>
                      <a:pt x="72014" y="79550"/>
                      <a:pt x="95460" y="66990"/>
                    </a:cubicBezTo>
                    <a:cubicBezTo>
                      <a:pt x="118906" y="54430"/>
                      <a:pt x="118068" y="838"/>
                      <a:pt x="145701" y="16748"/>
                    </a:cubicBezTo>
                    <a:cubicBezTo>
                      <a:pt x="173334" y="32658"/>
                      <a:pt x="226088" y="164961"/>
                      <a:pt x="261257" y="162449"/>
                    </a:cubicBezTo>
                    <a:cubicBezTo>
                      <a:pt x="296426" y="159937"/>
                      <a:pt x="326572" y="0"/>
                      <a:pt x="356717" y="1675"/>
                    </a:cubicBezTo>
                    <a:cubicBezTo>
                      <a:pt x="386862" y="3350"/>
                      <a:pt x="413658" y="170822"/>
                      <a:pt x="442128" y="172497"/>
                    </a:cubicBezTo>
                    <a:cubicBezTo>
                      <a:pt x="470598" y="174172"/>
                      <a:pt x="498231" y="15911"/>
                      <a:pt x="527539" y="11724"/>
                    </a:cubicBezTo>
                    <a:cubicBezTo>
                      <a:pt x="556847" y="7537"/>
                      <a:pt x="590341" y="143189"/>
                      <a:pt x="617974" y="147376"/>
                    </a:cubicBezTo>
                    <a:cubicBezTo>
                      <a:pt x="645607" y="151563"/>
                      <a:pt x="654817" y="45218"/>
                      <a:pt x="693336" y="36845"/>
                    </a:cubicBezTo>
                    <a:cubicBezTo>
                      <a:pt x="731855" y="28472"/>
                      <a:pt x="840712" y="83737"/>
                      <a:pt x="849086" y="97135"/>
                    </a:cubicBezTo>
                    <a:cubicBezTo>
                      <a:pt x="857460" y="110533"/>
                      <a:pt x="773723" y="100484"/>
                      <a:pt x="743578" y="117231"/>
                    </a:cubicBezTo>
                    <a:cubicBezTo>
                      <a:pt x="713433" y="133978"/>
                      <a:pt x="687475" y="180871"/>
                      <a:pt x="668216" y="197618"/>
                    </a:cubicBezTo>
                    <a:cubicBezTo>
                      <a:pt x="648957" y="214365"/>
                      <a:pt x="649793" y="233625"/>
                      <a:pt x="628022" y="217715"/>
                    </a:cubicBezTo>
                    <a:cubicBezTo>
                      <a:pt x="606251" y="201805"/>
                      <a:pt x="561870" y="100484"/>
                      <a:pt x="537587" y="102159"/>
                    </a:cubicBezTo>
                    <a:cubicBezTo>
                      <a:pt x="513304" y="103834"/>
                      <a:pt x="503255" y="204317"/>
                      <a:pt x="482321" y="227763"/>
                    </a:cubicBezTo>
                    <a:cubicBezTo>
                      <a:pt x="461387" y="251209"/>
                      <a:pt x="432917" y="262933"/>
                      <a:pt x="411983" y="242836"/>
                    </a:cubicBezTo>
                    <a:cubicBezTo>
                      <a:pt x="391049" y="222739"/>
                      <a:pt x="376814" y="110533"/>
                      <a:pt x="356717" y="107183"/>
                    </a:cubicBezTo>
                    <a:cubicBezTo>
                      <a:pt x="336620" y="103833"/>
                      <a:pt x="308149" y="202642"/>
                      <a:pt x="291402" y="222739"/>
                    </a:cubicBezTo>
                    <a:cubicBezTo>
                      <a:pt x="274655" y="242836"/>
                      <a:pt x="283866" y="247860"/>
                      <a:pt x="256233" y="227763"/>
                    </a:cubicBezTo>
                    <a:cubicBezTo>
                      <a:pt x="228600" y="207666"/>
                      <a:pt x="158262" y="116394"/>
                      <a:pt x="125605" y="102159"/>
                    </a:cubicBezTo>
                    <a:cubicBezTo>
                      <a:pt x="92948" y="87924"/>
                      <a:pt x="85411" y="149051"/>
                      <a:pt x="65314" y="147376"/>
                    </a:cubicBezTo>
                    <a:close/>
                  </a:path>
                </a:pathLst>
              </a:cu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15 Forma libre"/>
            <p:cNvSpPr/>
            <p:nvPr/>
          </p:nvSpPr>
          <p:spPr>
            <a:xfrm>
              <a:off x="4114800" y="1909187"/>
              <a:ext cx="73238" cy="87803"/>
            </a:xfrm>
            <a:custGeom>
              <a:avLst/>
              <a:gdLst>
                <a:gd name="connsiteX0" fmla="*/ 0 w 73238"/>
                <a:gd name="connsiteY0" fmla="*/ 0 h 87803"/>
                <a:gd name="connsiteX1" fmla="*/ 0 w 73238"/>
                <a:gd name="connsiteY1" fmla="*/ 0 h 87803"/>
                <a:gd name="connsiteX2" fmla="*/ 50242 w 73238"/>
                <a:gd name="connsiteY2" fmla="*/ 50242 h 87803"/>
                <a:gd name="connsiteX3" fmla="*/ 35169 w 73238"/>
                <a:gd name="connsiteY3" fmla="*/ 60290 h 87803"/>
                <a:gd name="connsiteX4" fmla="*/ 10048 w 73238"/>
                <a:gd name="connsiteY4" fmla="*/ 85411 h 87803"/>
                <a:gd name="connsiteX5" fmla="*/ 5024 w 73238"/>
                <a:gd name="connsiteY5" fmla="*/ 70338 h 87803"/>
                <a:gd name="connsiteX6" fmla="*/ 20097 w 73238"/>
                <a:gd name="connsiteY6" fmla="*/ 15072 h 87803"/>
                <a:gd name="connsiteX7" fmla="*/ 0 w 73238"/>
                <a:gd name="connsiteY7" fmla="*/ 0 h 87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238" h="87803">
                  <a:moveTo>
                    <a:pt x="0" y="0"/>
                  </a:moveTo>
                  <a:lnTo>
                    <a:pt x="0" y="0"/>
                  </a:lnTo>
                  <a:cubicBezTo>
                    <a:pt x="14102" y="8974"/>
                    <a:pt x="73238" y="21497"/>
                    <a:pt x="50242" y="50242"/>
                  </a:cubicBezTo>
                  <a:cubicBezTo>
                    <a:pt x="46470" y="54957"/>
                    <a:pt x="40193" y="56941"/>
                    <a:pt x="35169" y="60290"/>
                  </a:cubicBezTo>
                  <a:cubicBezTo>
                    <a:pt x="32298" y="64597"/>
                    <a:pt x="19618" y="87803"/>
                    <a:pt x="10048" y="85411"/>
                  </a:cubicBezTo>
                  <a:cubicBezTo>
                    <a:pt x="4910" y="84127"/>
                    <a:pt x="6699" y="75362"/>
                    <a:pt x="5024" y="70338"/>
                  </a:cubicBezTo>
                  <a:cubicBezTo>
                    <a:pt x="16358" y="25007"/>
                    <a:pt x="10706" y="43246"/>
                    <a:pt x="20097" y="15072"/>
                  </a:cubicBezTo>
                  <a:cubicBezTo>
                    <a:pt x="3435" y="9518"/>
                    <a:pt x="3349" y="2512"/>
                    <a:pt x="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16 Forma libre"/>
            <p:cNvSpPr/>
            <p:nvPr/>
          </p:nvSpPr>
          <p:spPr>
            <a:xfrm>
              <a:off x="3825072" y="1356527"/>
              <a:ext cx="123930" cy="101321"/>
            </a:xfrm>
            <a:custGeom>
              <a:avLst/>
              <a:gdLst>
                <a:gd name="connsiteX0" fmla="*/ 123930 w 123930"/>
                <a:gd name="connsiteY0" fmla="*/ 0 h 101321"/>
                <a:gd name="connsiteX1" fmla="*/ 58616 w 123930"/>
                <a:gd name="connsiteY1" fmla="*/ 40194 h 101321"/>
                <a:gd name="connsiteX2" fmla="*/ 8374 w 123930"/>
                <a:gd name="connsiteY2" fmla="*/ 10049 h 101321"/>
                <a:gd name="connsiteX3" fmla="*/ 8374 w 123930"/>
                <a:gd name="connsiteY3" fmla="*/ 80387 h 101321"/>
                <a:gd name="connsiteX4" fmla="*/ 53592 w 123930"/>
                <a:gd name="connsiteY4" fmla="*/ 100484 h 101321"/>
                <a:gd name="connsiteX5" fmla="*/ 78713 w 123930"/>
                <a:gd name="connsiteY5" fmla="*/ 75363 h 101321"/>
                <a:gd name="connsiteX6" fmla="*/ 123930 w 123930"/>
                <a:gd name="connsiteY6" fmla="*/ 0 h 10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930" h="101321">
                  <a:moveTo>
                    <a:pt x="123930" y="0"/>
                  </a:moveTo>
                  <a:cubicBezTo>
                    <a:pt x="100902" y="19259"/>
                    <a:pt x="77875" y="38519"/>
                    <a:pt x="58616" y="40194"/>
                  </a:cubicBezTo>
                  <a:cubicBezTo>
                    <a:pt x="39357" y="41869"/>
                    <a:pt x="16748" y="3350"/>
                    <a:pt x="8374" y="10049"/>
                  </a:cubicBezTo>
                  <a:cubicBezTo>
                    <a:pt x="0" y="16748"/>
                    <a:pt x="838" y="65315"/>
                    <a:pt x="8374" y="80387"/>
                  </a:cubicBezTo>
                  <a:cubicBezTo>
                    <a:pt x="15910" y="95460"/>
                    <a:pt x="41869" y="101321"/>
                    <a:pt x="53592" y="100484"/>
                  </a:cubicBezTo>
                  <a:cubicBezTo>
                    <a:pt x="65315" y="99647"/>
                    <a:pt x="78713" y="75363"/>
                    <a:pt x="78713" y="75363"/>
                  </a:cubicBezTo>
                  <a:lnTo>
                    <a:pt x="12393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17 Forma libre"/>
            <p:cNvSpPr/>
            <p:nvPr/>
          </p:nvSpPr>
          <p:spPr>
            <a:xfrm>
              <a:off x="4267200" y="2061587"/>
              <a:ext cx="73238" cy="87803"/>
            </a:xfrm>
            <a:custGeom>
              <a:avLst/>
              <a:gdLst>
                <a:gd name="connsiteX0" fmla="*/ 0 w 73238"/>
                <a:gd name="connsiteY0" fmla="*/ 0 h 87803"/>
                <a:gd name="connsiteX1" fmla="*/ 0 w 73238"/>
                <a:gd name="connsiteY1" fmla="*/ 0 h 87803"/>
                <a:gd name="connsiteX2" fmla="*/ 50242 w 73238"/>
                <a:gd name="connsiteY2" fmla="*/ 50242 h 87803"/>
                <a:gd name="connsiteX3" fmla="*/ 35169 w 73238"/>
                <a:gd name="connsiteY3" fmla="*/ 60290 h 87803"/>
                <a:gd name="connsiteX4" fmla="*/ 10048 w 73238"/>
                <a:gd name="connsiteY4" fmla="*/ 85411 h 87803"/>
                <a:gd name="connsiteX5" fmla="*/ 5024 w 73238"/>
                <a:gd name="connsiteY5" fmla="*/ 70338 h 87803"/>
                <a:gd name="connsiteX6" fmla="*/ 20097 w 73238"/>
                <a:gd name="connsiteY6" fmla="*/ 15072 h 87803"/>
                <a:gd name="connsiteX7" fmla="*/ 0 w 73238"/>
                <a:gd name="connsiteY7" fmla="*/ 0 h 87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238" h="87803">
                  <a:moveTo>
                    <a:pt x="0" y="0"/>
                  </a:moveTo>
                  <a:lnTo>
                    <a:pt x="0" y="0"/>
                  </a:lnTo>
                  <a:cubicBezTo>
                    <a:pt x="14102" y="8974"/>
                    <a:pt x="73238" y="21497"/>
                    <a:pt x="50242" y="50242"/>
                  </a:cubicBezTo>
                  <a:cubicBezTo>
                    <a:pt x="46470" y="54957"/>
                    <a:pt x="40193" y="56941"/>
                    <a:pt x="35169" y="60290"/>
                  </a:cubicBezTo>
                  <a:cubicBezTo>
                    <a:pt x="32298" y="64597"/>
                    <a:pt x="19618" y="87803"/>
                    <a:pt x="10048" y="85411"/>
                  </a:cubicBezTo>
                  <a:cubicBezTo>
                    <a:pt x="4910" y="84127"/>
                    <a:pt x="6699" y="75362"/>
                    <a:pt x="5024" y="70338"/>
                  </a:cubicBezTo>
                  <a:cubicBezTo>
                    <a:pt x="16358" y="25007"/>
                    <a:pt x="10706" y="43246"/>
                    <a:pt x="20097" y="15072"/>
                  </a:cubicBezTo>
                  <a:cubicBezTo>
                    <a:pt x="3435" y="9518"/>
                    <a:pt x="3349" y="2512"/>
                    <a:pt x="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18 Elipse"/>
            <p:cNvSpPr/>
            <p:nvPr/>
          </p:nvSpPr>
          <p:spPr>
            <a:xfrm>
              <a:off x="2743200" y="1295400"/>
              <a:ext cx="152400" cy="1524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19 Elipse"/>
            <p:cNvSpPr/>
            <p:nvPr/>
          </p:nvSpPr>
          <p:spPr>
            <a:xfrm>
              <a:off x="3962400" y="2286000"/>
              <a:ext cx="1524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20 Forma libre"/>
            <p:cNvSpPr/>
            <p:nvPr/>
          </p:nvSpPr>
          <p:spPr>
            <a:xfrm>
              <a:off x="4038600" y="1752600"/>
              <a:ext cx="73238" cy="87803"/>
            </a:xfrm>
            <a:custGeom>
              <a:avLst/>
              <a:gdLst>
                <a:gd name="connsiteX0" fmla="*/ 0 w 73238"/>
                <a:gd name="connsiteY0" fmla="*/ 0 h 87803"/>
                <a:gd name="connsiteX1" fmla="*/ 0 w 73238"/>
                <a:gd name="connsiteY1" fmla="*/ 0 h 87803"/>
                <a:gd name="connsiteX2" fmla="*/ 50242 w 73238"/>
                <a:gd name="connsiteY2" fmla="*/ 50242 h 87803"/>
                <a:gd name="connsiteX3" fmla="*/ 35169 w 73238"/>
                <a:gd name="connsiteY3" fmla="*/ 60290 h 87803"/>
                <a:gd name="connsiteX4" fmla="*/ 10048 w 73238"/>
                <a:gd name="connsiteY4" fmla="*/ 85411 h 87803"/>
                <a:gd name="connsiteX5" fmla="*/ 5024 w 73238"/>
                <a:gd name="connsiteY5" fmla="*/ 70338 h 87803"/>
                <a:gd name="connsiteX6" fmla="*/ 20097 w 73238"/>
                <a:gd name="connsiteY6" fmla="*/ 15072 h 87803"/>
                <a:gd name="connsiteX7" fmla="*/ 0 w 73238"/>
                <a:gd name="connsiteY7" fmla="*/ 0 h 87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238" h="87803">
                  <a:moveTo>
                    <a:pt x="0" y="0"/>
                  </a:moveTo>
                  <a:lnTo>
                    <a:pt x="0" y="0"/>
                  </a:lnTo>
                  <a:cubicBezTo>
                    <a:pt x="14102" y="8974"/>
                    <a:pt x="73238" y="21497"/>
                    <a:pt x="50242" y="50242"/>
                  </a:cubicBezTo>
                  <a:cubicBezTo>
                    <a:pt x="46470" y="54957"/>
                    <a:pt x="40193" y="56941"/>
                    <a:pt x="35169" y="60290"/>
                  </a:cubicBezTo>
                  <a:cubicBezTo>
                    <a:pt x="32298" y="64597"/>
                    <a:pt x="19618" y="87803"/>
                    <a:pt x="10048" y="85411"/>
                  </a:cubicBezTo>
                  <a:cubicBezTo>
                    <a:pt x="4910" y="84127"/>
                    <a:pt x="6699" y="75362"/>
                    <a:pt x="5024" y="70338"/>
                  </a:cubicBezTo>
                  <a:cubicBezTo>
                    <a:pt x="16358" y="25007"/>
                    <a:pt x="10706" y="43246"/>
                    <a:pt x="20097" y="15072"/>
                  </a:cubicBezTo>
                  <a:cubicBezTo>
                    <a:pt x="3435" y="9518"/>
                    <a:pt x="3349" y="2512"/>
                    <a:pt x="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21 Forma libre"/>
            <p:cNvSpPr/>
            <p:nvPr/>
          </p:nvSpPr>
          <p:spPr>
            <a:xfrm>
              <a:off x="3132574" y="2224873"/>
              <a:ext cx="436265" cy="418681"/>
            </a:xfrm>
            <a:custGeom>
              <a:avLst/>
              <a:gdLst>
                <a:gd name="connsiteX0" fmla="*/ 12560 w 436265"/>
                <a:gd name="connsiteY0" fmla="*/ 247022 h 418681"/>
                <a:gd name="connsiteX1" fmla="*/ 163285 w 436265"/>
                <a:gd name="connsiteY1" fmla="*/ 216876 h 418681"/>
                <a:gd name="connsiteX2" fmla="*/ 288890 w 436265"/>
                <a:gd name="connsiteY2" fmla="*/ 30982 h 418681"/>
                <a:gd name="connsiteX3" fmla="*/ 339131 w 436265"/>
                <a:gd name="connsiteY3" fmla="*/ 30982 h 418681"/>
                <a:gd name="connsiteX4" fmla="*/ 263769 w 436265"/>
                <a:gd name="connsiteY4" fmla="*/ 161611 h 418681"/>
                <a:gd name="connsiteX5" fmla="*/ 218551 w 436265"/>
                <a:gd name="connsiteY5" fmla="*/ 216876 h 418681"/>
                <a:gd name="connsiteX6" fmla="*/ 258745 w 436265"/>
                <a:gd name="connsiteY6" fmla="*/ 216876 h 418681"/>
                <a:gd name="connsiteX7" fmla="*/ 334107 w 436265"/>
                <a:gd name="connsiteY7" fmla="*/ 126441 h 418681"/>
                <a:gd name="connsiteX8" fmla="*/ 374301 w 436265"/>
                <a:gd name="connsiteY8" fmla="*/ 146538 h 418681"/>
                <a:gd name="connsiteX9" fmla="*/ 243672 w 436265"/>
                <a:gd name="connsiteY9" fmla="*/ 282191 h 418681"/>
                <a:gd name="connsiteX10" fmla="*/ 248696 w 436265"/>
                <a:gd name="connsiteY10" fmla="*/ 292239 h 418681"/>
                <a:gd name="connsiteX11" fmla="*/ 364252 w 436265"/>
                <a:gd name="connsiteY11" fmla="*/ 226925 h 418681"/>
                <a:gd name="connsiteX12" fmla="*/ 394397 w 436265"/>
                <a:gd name="connsiteY12" fmla="*/ 267118 h 418681"/>
                <a:gd name="connsiteX13" fmla="*/ 113044 w 436265"/>
                <a:gd name="connsiteY13" fmla="*/ 407795 h 418681"/>
                <a:gd name="connsiteX14" fmla="*/ 188406 w 436265"/>
                <a:gd name="connsiteY14" fmla="*/ 332432 h 418681"/>
                <a:gd name="connsiteX15" fmla="*/ 188406 w 436265"/>
                <a:gd name="connsiteY15" fmla="*/ 322384 h 418681"/>
                <a:gd name="connsiteX16" fmla="*/ 32657 w 436265"/>
                <a:gd name="connsiteY16" fmla="*/ 387698 h 418681"/>
                <a:gd name="connsiteX17" fmla="*/ 27633 w 436265"/>
                <a:gd name="connsiteY17" fmla="*/ 347505 h 418681"/>
                <a:gd name="connsiteX18" fmla="*/ 198455 w 436265"/>
                <a:gd name="connsiteY18" fmla="*/ 262094 h 418681"/>
                <a:gd name="connsiteX19" fmla="*/ 198455 w 436265"/>
                <a:gd name="connsiteY19" fmla="*/ 252046 h 418681"/>
                <a:gd name="connsiteX20" fmla="*/ 12560 w 436265"/>
                <a:gd name="connsiteY20" fmla="*/ 247022 h 41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6265" h="418681">
                  <a:moveTo>
                    <a:pt x="12560" y="247022"/>
                  </a:moveTo>
                  <a:cubicBezTo>
                    <a:pt x="6698" y="241160"/>
                    <a:pt x="117230" y="252883"/>
                    <a:pt x="163285" y="216876"/>
                  </a:cubicBezTo>
                  <a:cubicBezTo>
                    <a:pt x="209340" y="180869"/>
                    <a:pt x="259582" y="61964"/>
                    <a:pt x="288890" y="30982"/>
                  </a:cubicBezTo>
                  <a:cubicBezTo>
                    <a:pt x="318198" y="0"/>
                    <a:pt x="343318" y="9211"/>
                    <a:pt x="339131" y="30982"/>
                  </a:cubicBezTo>
                  <a:cubicBezTo>
                    <a:pt x="334944" y="52753"/>
                    <a:pt x="283866" y="130629"/>
                    <a:pt x="263769" y="161611"/>
                  </a:cubicBezTo>
                  <a:cubicBezTo>
                    <a:pt x="243672" y="192593"/>
                    <a:pt x="219388" y="207665"/>
                    <a:pt x="218551" y="216876"/>
                  </a:cubicBezTo>
                  <a:cubicBezTo>
                    <a:pt x="217714" y="226087"/>
                    <a:pt x="239486" y="231948"/>
                    <a:pt x="258745" y="216876"/>
                  </a:cubicBezTo>
                  <a:cubicBezTo>
                    <a:pt x="278004" y="201804"/>
                    <a:pt x="314848" y="138164"/>
                    <a:pt x="334107" y="126441"/>
                  </a:cubicBezTo>
                  <a:cubicBezTo>
                    <a:pt x="353366" y="114718"/>
                    <a:pt x="389374" y="120580"/>
                    <a:pt x="374301" y="146538"/>
                  </a:cubicBezTo>
                  <a:cubicBezTo>
                    <a:pt x="359229" y="172496"/>
                    <a:pt x="264606" y="257908"/>
                    <a:pt x="243672" y="282191"/>
                  </a:cubicBezTo>
                  <a:cubicBezTo>
                    <a:pt x="222738" y="306475"/>
                    <a:pt x="228599" y="301450"/>
                    <a:pt x="248696" y="292239"/>
                  </a:cubicBezTo>
                  <a:cubicBezTo>
                    <a:pt x="268793" y="283028"/>
                    <a:pt x="339969" y="231112"/>
                    <a:pt x="364252" y="226925"/>
                  </a:cubicBezTo>
                  <a:cubicBezTo>
                    <a:pt x="388535" y="222738"/>
                    <a:pt x="436265" y="236973"/>
                    <a:pt x="394397" y="267118"/>
                  </a:cubicBezTo>
                  <a:cubicBezTo>
                    <a:pt x="352529" y="297263"/>
                    <a:pt x="147376" y="396909"/>
                    <a:pt x="113044" y="407795"/>
                  </a:cubicBezTo>
                  <a:cubicBezTo>
                    <a:pt x="78712" y="418681"/>
                    <a:pt x="175846" y="346667"/>
                    <a:pt x="188406" y="332432"/>
                  </a:cubicBezTo>
                  <a:cubicBezTo>
                    <a:pt x="200966" y="318197"/>
                    <a:pt x="214364" y="313173"/>
                    <a:pt x="188406" y="322384"/>
                  </a:cubicBezTo>
                  <a:cubicBezTo>
                    <a:pt x="162448" y="331595"/>
                    <a:pt x="59453" y="383511"/>
                    <a:pt x="32657" y="387698"/>
                  </a:cubicBezTo>
                  <a:cubicBezTo>
                    <a:pt x="5861" y="391885"/>
                    <a:pt x="0" y="368439"/>
                    <a:pt x="27633" y="347505"/>
                  </a:cubicBezTo>
                  <a:cubicBezTo>
                    <a:pt x="55266" y="326571"/>
                    <a:pt x="169985" y="278004"/>
                    <a:pt x="198455" y="262094"/>
                  </a:cubicBezTo>
                  <a:cubicBezTo>
                    <a:pt x="226925" y="246184"/>
                    <a:pt x="227763" y="247859"/>
                    <a:pt x="198455" y="252046"/>
                  </a:cubicBezTo>
                  <a:cubicBezTo>
                    <a:pt x="169147" y="256233"/>
                    <a:pt x="18422" y="252884"/>
                    <a:pt x="12560" y="24702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22 Forma libre"/>
            <p:cNvSpPr/>
            <p:nvPr/>
          </p:nvSpPr>
          <p:spPr>
            <a:xfrm>
              <a:off x="3475831" y="2638425"/>
              <a:ext cx="143670" cy="198438"/>
            </a:xfrm>
            <a:custGeom>
              <a:avLst/>
              <a:gdLst>
                <a:gd name="connsiteX0" fmla="*/ 105569 w 143670"/>
                <a:gd name="connsiteY0" fmla="*/ 195263 h 198438"/>
                <a:gd name="connsiteX1" fmla="*/ 76994 w 143670"/>
                <a:gd name="connsiteY1" fmla="*/ 119063 h 198438"/>
                <a:gd name="connsiteX2" fmla="*/ 794 w 143670"/>
                <a:gd name="connsiteY2" fmla="*/ 128588 h 198438"/>
                <a:gd name="connsiteX3" fmla="*/ 72232 w 143670"/>
                <a:gd name="connsiteY3" fmla="*/ 42863 h 198438"/>
                <a:gd name="connsiteX4" fmla="*/ 138907 w 143670"/>
                <a:gd name="connsiteY4" fmla="*/ 9525 h 198438"/>
                <a:gd name="connsiteX5" fmla="*/ 100807 w 143670"/>
                <a:gd name="connsiteY5" fmla="*/ 100013 h 198438"/>
                <a:gd name="connsiteX6" fmla="*/ 105569 w 143670"/>
                <a:gd name="connsiteY6" fmla="*/ 195263 h 19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670" h="198438">
                  <a:moveTo>
                    <a:pt x="105569" y="195263"/>
                  </a:moveTo>
                  <a:cubicBezTo>
                    <a:pt x="101600" y="198438"/>
                    <a:pt x="94456" y="130175"/>
                    <a:pt x="76994" y="119063"/>
                  </a:cubicBezTo>
                  <a:cubicBezTo>
                    <a:pt x="59532" y="107951"/>
                    <a:pt x="1588" y="141288"/>
                    <a:pt x="794" y="128588"/>
                  </a:cubicBezTo>
                  <a:cubicBezTo>
                    <a:pt x="0" y="115888"/>
                    <a:pt x="49213" y="62707"/>
                    <a:pt x="72232" y="42863"/>
                  </a:cubicBezTo>
                  <a:cubicBezTo>
                    <a:pt x="95251" y="23019"/>
                    <a:pt x="134144" y="0"/>
                    <a:pt x="138907" y="9525"/>
                  </a:cubicBezTo>
                  <a:cubicBezTo>
                    <a:pt x="143670" y="19050"/>
                    <a:pt x="103982" y="71438"/>
                    <a:pt x="100807" y="100013"/>
                  </a:cubicBezTo>
                  <a:cubicBezTo>
                    <a:pt x="97632" y="128588"/>
                    <a:pt x="109538" y="192088"/>
                    <a:pt x="105569" y="195263"/>
                  </a:cubicBezTo>
                  <a:close/>
                </a:path>
              </a:pathLst>
            </a:cu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23 Elipse"/>
            <p:cNvSpPr/>
            <p:nvPr/>
          </p:nvSpPr>
          <p:spPr>
            <a:xfrm rot="10800000">
              <a:off x="2209800" y="1600200"/>
              <a:ext cx="45719" cy="1905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24 Elipse"/>
            <p:cNvSpPr/>
            <p:nvPr/>
          </p:nvSpPr>
          <p:spPr>
            <a:xfrm rot="10800000">
              <a:off x="2264104" y="1562099"/>
              <a:ext cx="45719" cy="1905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25 Elipse"/>
            <p:cNvSpPr/>
            <p:nvPr/>
          </p:nvSpPr>
          <p:spPr>
            <a:xfrm rot="10800000">
              <a:off x="2316481" y="1600200"/>
              <a:ext cx="45719" cy="1905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26 Elipse"/>
            <p:cNvSpPr/>
            <p:nvPr/>
          </p:nvSpPr>
          <p:spPr>
            <a:xfrm rot="10800000">
              <a:off x="2243142" y="1628757"/>
              <a:ext cx="45719" cy="1905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27 Elipse"/>
            <p:cNvSpPr/>
            <p:nvPr/>
          </p:nvSpPr>
          <p:spPr>
            <a:xfrm rot="10800000">
              <a:off x="2292666" y="1628773"/>
              <a:ext cx="45719" cy="1905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28 Forma libre"/>
            <p:cNvSpPr/>
            <p:nvPr/>
          </p:nvSpPr>
          <p:spPr>
            <a:xfrm>
              <a:off x="3902104" y="2217752"/>
              <a:ext cx="131197" cy="55659"/>
            </a:xfrm>
            <a:custGeom>
              <a:avLst/>
              <a:gdLst>
                <a:gd name="connsiteX0" fmla="*/ 80202 w 139837"/>
                <a:gd name="connsiteY0" fmla="*/ 67802 h 83704"/>
                <a:gd name="connsiteX1" fmla="*/ 48397 w 139837"/>
                <a:gd name="connsiteY1" fmla="*/ 59850 h 83704"/>
                <a:gd name="connsiteX2" fmla="*/ 20567 w 139837"/>
                <a:gd name="connsiteY2" fmla="*/ 47923 h 83704"/>
                <a:gd name="connsiteX3" fmla="*/ 689 w 139837"/>
                <a:gd name="connsiteY3" fmla="*/ 28045 h 83704"/>
                <a:gd name="connsiteX4" fmla="*/ 4664 w 139837"/>
                <a:gd name="connsiteY4" fmla="*/ 16118 h 83704"/>
                <a:gd name="connsiteX5" fmla="*/ 32494 w 139837"/>
                <a:gd name="connsiteY5" fmla="*/ 12142 h 83704"/>
                <a:gd name="connsiteX6" fmla="*/ 44421 w 139837"/>
                <a:gd name="connsiteY6" fmla="*/ 8167 h 83704"/>
                <a:gd name="connsiteX7" fmla="*/ 72250 w 139837"/>
                <a:gd name="connsiteY7" fmla="*/ 4191 h 83704"/>
                <a:gd name="connsiteX8" fmla="*/ 60323 w 139837"/>
                <a:gd name="connsiteY8" fmla="*/ 16118 h 83704"/>
                <a:gd name="connsiteX9" fmla="*/ 48397 w 139837"/>
                <a:gd name="connsiteY9" fmla="*/ 24069 h 83704"/>
                <a:gd name="connsiteX10" fmla="*/ 28518 w 139837"/>
                <a:gd name="connsiteY10" fmla="*/ 39972 h 83704"/>
                <a:gd name="connsiteX11" fmla="*/ 24543 w 139837"/>
                <a:gd name="connsiteY11" fmla="*/ 75753 h 83704"/>
                <a:gd name="connsiteX12" fmla="*/ 36470 w 139837"/>
                <a:gd name="connsiteY12" fmla="*/ 83704 h 83704"/>
                <a:gd name="connsiteX13" fmla="*/ 56348 w 139837"/>
                <a:gd name="connsiteY13" fmla="*/ 79728 h 83704"/>
                <a:gd name="connsiteX14" fmla="*/ 64299 w 139837"/>
                <a:gd name="connsiteY14" fmla="*/ 67802 h 83704"/>
                <a:gd name="connsiteX15" fmla="*/ 72250 w 139837"/>
                <a:gd name="connsiteY15" fmla="*/ 59850 h 83704"/>
                <a:gd name="connsiteX16" fmla="*/ 72250 w 139837"/>
                <a:gd name="connsiteY16" fmla="*/ 32021 h 83704"/>
                <a:gd name="connsiteX17" fmla="*/ 68275 w 139837"/>
                <a:gd name="connsiteY17" fmla="*/ 20094 h 83704"/>
                <a:gd name="connsiteX18" fmla="*/ 56348 w 139837"/>
                <a:gd name="connsiteY18" fmla="*/ 16118 h 83704"/>
                <a:gd name="connsiteX19" fmla="*/ 44421 w 139837"/>
                <a:gd name="connsiteY19" fmla="*/ 20094 h 83704"/>
                <a:gd name="connsiteX20" fmla="*/ 56348 w 139837"/>
                <a:gd name="connsiteY20" fmla="*/ 43948 h 83704"/>
                <a:gd name="connsiteX21" fmla="*/ 64299 w 139837"/>
                <a:gd name="connsiteY21" fmla="*/ 55875 h 83704"/>
                <a:gd name="connsiteX22" fmla="*/ 88153 w 139837"/>
                <a:gd name="connsiteY22" fmla="*/ 67802 h 83704"/>
                <a:gd name="connsiteX23" fmla="*/ 100080 w 139837"/>
                <a:gd name="connsiteY23" fmla="*/ 63826 h 83704"/>
                <a:gd name="connsiteX24" fmla="*/ 108031 w 139837"/>
                <a:gd name="connsiteY24" fmla="*/ 39972 h 83704"/>
                <a:gd name="connsiteX25" fmla="*/ 104056 w 139837"/>
                <a:gd name="connsiteY25" fmla="*/ 16118 h 83704"/>
                <a:gd name="connsiteX26" fmla="*/ 92129 w 139837"/>
                <a:gd name="connsiteY26" fmla="*/ 12142 h 83704"/>
                <a:gd name="connsiteX27" fmla="*/ 76226 w 139837"/>
                <a:gd name="connsiteY27" fmla="*/ 4191 h 83704"/>
                <a:gd name="connsiteX28" fmla="*/ 92129 w 139837"/>
                <a:gd name="connsiteY28" fmla="*/ 32021 h 83704"/>
                <a:gd name="connsiteX29" fmla="*/ 100080 w 139837"/>
                <a:gd name="connsiteY29" fmla="*/ 43948 h 83704"/>
                <a:gd name="connsiteX30" fmla="*/ 112007 w 139837"/>
                <a:gd name="connsiteY30" fmla="*/ 51899 h 83704"/>
                <a:gd name="connsiteX31" fmla="*/ 123934 w 139837"/>
                <a:gd name="connsiteY31" fmla="*/ 67802 h 83704"/>
                <a:gd name="connsiteX32" fmla="*/ 135861 w 139837"/>
                <a:gd name="connsiteY32" fmla="*/ 75753 h 83704"/>
                <a:gd name="connsiteX33" fmla="*/ 139837 w 139837"/>
                <a:gd name="connsiteY33" fmla="*/ 79728 h 83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837" h="83704">
                  <a:moveTo>
                    <a:pt x="80202" y="67802"/>
                  </a:moveTo>
                  <a:cubicBezTo>
                    <a:pt x="72638" y="66289"/>
                    <a:pt x="56549" y="63926"/>
                    <a:pt x="48397" y="59850"/>
                  </a:cubicBezTo>
                  <a:cubicBezTo>
                    <a:pt x="20945" y="46123"/>
                    <a:pt x="53661" y="56197"/>
                    <a:pt x="20567" y="47923"/>
                  </a:cubicBezTo>
                  <a:cubicBezTo>
                    <a:pt x="13609" y="43284"/>
                    <a:pt x="2346" y="37985"/>
                    <a:pt x="689" y="28045"/>
                  </a:cubicBezTo>
                  <a:cubicBezTo>
                    <a:pt x="0" y="23911"/>
                    <a:pt x="916" y="17992"/>
                    <a:pt x="4664" y="16118"/>
                  </a:cubicBezTo>
                  <a:cubicBezTo>
                    <a:pt x="13046" y="11927"/>
                    <a:pt x="23217" y="13467"/>
                    <a:pt x="32494" y="12142"/>
                  </a:cubicBezTo>
                  <a:cubicBezTo>
                    <a:pt x="36470" y="10817"/>
                    <a:pt x="40312" y="8989"/>
                    <a:pt x="44421" y="8167"/>
                  </a:cubicBezTo>
                  <a:cubicBezTo>
                    <a:pt x="53610" y="6329"/>
                    <a:pt x="63869" y="0"/>
                    <a:pt x="72250" y="4191"/>
                  </a:cubicBezTo>
                  <a:cubicBezTo>
                    <a:pt x="77279" y="6705"/>
                    <a:pt x="64642" y="12519"/>
                    <a:pt x="60323" y="16118"/>
                  </a:cubicBezTo>
                  <a:cubicBezTo>
                    <a:pt x="56653" y="19177"/>
                    <a:pt x="52128" y="21084"/>
                    <a:pt x="48397" y="24069"/>
                  </a:cubicBezTo>
                  <a:cubicBezTo>
                    <a:pt x="20080" y="46723"/>
                    <a:pt x="65215" y="15508"/>
                    <a:pt x="28518" y="39972"/>
                  </a:cubicBezTo>
                  <a:cubicBezTo>
                    <a:pt x="19321" y="53768"/>
                    <a:pt x="14340" y="55348"/>
                    <a:pt x="24543" y="75753"/>
                  </a:cubicBezTo>
                  <a:cubicBezTo>
                    <a:pt x="26680" y="80027"/>
                    <a:pt x="32494" y="81054"/>
                    <a:pt x="36470" y="83704"/>
                  </a:cubicBezTo>
                  <a:cubicBezTo>
                    <a:pt x="43096" y="82379"/>
                    <a:pt x="50481" y="83080"/>
                    <a:pt x="56348" y="79728"/>
                  </a:cubicBezTo>
                  <a:cubicBezTo>
                    <a:pt x="60496" y="77358"/>
                    <a:pt x="61314" y="71533"/>
                    <a:pt x="64299" y="67802"/>
                  </a:cubicBezTo>
                  <a:cubicBezTo>
                    <a:pt x="66641" y="64875"/>
                    <a:pt x="69600" y="62501"/>
                    <a:pt x="72250" y="59850"/>
                  </a:cubicBezTo>
                  <a:cubicBezTo>
                    <a:pt x="77660" y="43622"/>
                    <a:pt x="77626" y="50838"/>
                    <a:pt x="72250" y="32021"/>
                  </a:cubicBezTo>
                  <a:cubicBezTo>
                    <a:pt x="71099" y="27992"/>
                    <a:pt x="71238" y="23057"/>
                    <a:pt x="68275" y="20094"/>
                  </a:cubicBezTo>
                  <a:cubicBezTo>
                    <a:pt x="65312" y="17131"/>
                    <a:pt x="60324" y="17443"/>
                    <a:pt x="56348" y="16118"/>
                  </a:cubicBezTo>
                  <a:cubicBezTo>
                    <a:pt x="52372" y="17443"/>
                    <a:pt x="45977" y="16203"/>
                    <a:pt x="44421" y="20094"/>
                  </a:cubicBezTo>
                  <a:cubicBezTo>
                    <a:pt x="39692" y="31918"/>
                    <a:pt x="51130" y="37425"/>
                    <a:pt x="56348" y="43948"/>
                  </a:cubicBezTo>
                  <a:cubicBezTo>
                    <a:pt x="59333" y="47679"/>
                    <a:pt x="60920" y="52496"/>
                    <a:pt x="64299" y="55875"/>
                  </a:cubicBezTo>
                  <a:cubicBezTo>
                    <a:pt x="72005" y="63581"/>
                    <a:pt x="78454" y="64569"/>
                    <a:pt x="88153" y="67802"/>
                  </a:cubicBezTo>
                  <a:cubicBezTo>
                    <a:pt x="92129" y="66477"/>
                    <a:pt x="97644" y="67236"/>
                    <a:pt x="100080" y="63826"/>
                  </a:cubicBezTo>
                  <a:cubicBezTo>
                    <a:pt x="104952" y="57006"/>
                    <a:pt x="108031" y="39972"/>
                    <a:pt x="108031" y="39972"/>
                  </a:cubicBezTo>
                  <a:cubicBezTo>
                    <a:pt x="106706" y="32021"/>
                    <a:pt x="108055" y="23117"/>
                    <a:pt x="104056" y="16118"/>
                  </a:cubicBezTo>
                  <a:cubicBezTo>
                    <a:pt x="101977" y="12479"/>
                    <a:pt x="95981" y="13793"/>
                    <a:pt x="92129" y="12142"/>
                  </a:cubicBezTo>
                  <a:cubicBezTo>
                    <a:pt x="86682" y="9807"/>
                    <a:pt x="81527" y="6841"/>
                    <a:pt x="76226" y="4191"/>
                  </a:cubicBezTo>
                  <a:cubicBezTo>
                    <a:pt x="82678" y="23546"/>
                    <a:pt x="77086" y="10960"/>
                    <a:pt x="92129" y="32021"/>
                  </a:cubicBezTo>
                  <a:cubicBezTo>
                    <a:pt x="94906" y="35909"/>
                    <a:pt x="96701" y="40569"/>
                    <a:pt x="100080" y="43948"/>
                  </a:cubicBezTo>
                  <a:cubicBezTo>
                    <a:pt x="103459" y="47327"/>
                    <a:pt x="108031" y="49249"/>
                    <a:pt x="112007" y="51899"/>
                  </a:cubicBezTo>
                  <a:cubicBezTo>
                    <a:pt x="115983" y="57200"/>
                    <a:pt x="119249" y="63117"/>
                    <a:pt x="123934" y="67802"/>
                  </a:cubicBezTo>
                  <a:cubicBezTo>
                    <a:pt x="127313" y="71181"/>
                    <a:pt x="132038" y="72886"/>
                    <a:pt x="135861" y="75753"/>
                  </a:cubicBezTo>
                  <a:cubicBezTo>
                    <a:pt x="137360" y="76877"/>
                    <a:pt x="138512" y="78403"/>
                    <a:pt x="139837" y="79728"/>
                  </a:cubicBezTo>
                </a:path>
              </a:pathLst>
            </a:custGeom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29 Forma libre"/>
            <p:cNvSpPr/>
            <p:nvPr/>
          </p:nvSpPr>
          <p:spPr>
            <a:xfrm>
              <a:off x="3983603" y="2286000"/>
              <a:ext cx="131197" cy="55659"/>
            </a:xfrm>
            <a:custGeom>
              <a:avLst/>
              <a:gdLst>
                <a:gd name="connsiteX0" fmla="*/ 80202 w 139837"/>
                <a:gd name="connsiteY0" fmla="*/ 67802 h 83704"/>
                <a:gd name="connsiteX1" fmla="*/ 48397 w 139837"/>
                <a:gd name="connsiteY1" fmla="*/ 59850 h 83704"/>
                <a:gd name="connsiteX2" fmla="*/ 20567 w 139837"/>
                <a:gd name="connsiteY2" fmla="*/ 47923 h 83704"/>
                <a:gd name="connsiteX3" fmla="*/ 689 w 139837"/>
                <a:gd name="connsiteY3" fmla="*/ 28045 h 83704"/>
                <a:gd name="connsiteX4" fmla="*/ 4664 w 139837"/>
                <a:gd name="connsiteY4" fmla="*/ 16118 h 83704"/>
                <a:gd name="connsiteX5" fmla="*/ 32494 w 139837"/>
                <a:gd name="connsiteY5" fmla="*/ 12142 h 83704"/>
                <a:gd name="connsiteX6" fmla="*/ 44421 w 139837"/>
                <a:gd name="connsiteY6" fmla="*/ 8167 h 83704"/>
                <a:gd name="connsiteX7" fmla="*/ 72250 w 139837"/>
                <a:gd name="connsiteY7" fmla="*/ 4191 h 83704"/>
                <a:gd name="connsiteX8" fmla="*/ 60323 w 139837"/>
                <a:gd name="connsiteY8" fmla="*/ 16118 h 83704"/>
                <a:gd name="connsiteX9" fmla="*/ 48397 w 139837"/>
                <a:gd name="connsiteY9" fmla="*/ 24069 h 83704"/>
                <a:gd name="connsiteX10" fmla="*/ 28518 w 139837"/>
                <a:gd name="connsiteY10" fmla="*/ 39972 h 83704"/>
                <a:gd name="connsiteX11" fmla="*/ 24543 w 139837"/>
                <a:gd name="connsiteY11" fmla="*/ 75753 h 83704"/>
                <a:gd name="connsiteX12" fmla="*/ 36470 w 139837"/>
                <a:gd name="connsiteY12" fmla="*/ 83704 h 83704"/>
                <a:gd name="connsiteX13" fmla="*/ 56348 w 139837"/>
                <a:gd name="connsiteY13" fmla="*/ 79728 h 83704"/>
                <a:gd name="connsiteX14" fmla="*/ 64299 w 139837"/>
                <a:gd name="connsiteY14" fmla="*/ 67802 h 83704"/>
                <a:gd name="connsiteX15" fmla="*/ 72250 w 139837"/>
                <a:gd name="connsiteY15" fmla="*/ 59850 h 83704"/>
                <a:gd name="connsiteX16" fmla="*/ 72250 w 139837"/>
                <a:gd name="connsiteY16" fmla="*/ 32021 h 83704"/>
                <a:gd name="connsiteX17" fmla="*/ 68275 w 139837"/>
                <a:gd name="connsiteY17" fmla="*/ 20094 h 83704"/>
                <a:gd name="connsiteX18" fmla="*/ 56348 w 139837"/>
                <a:gd name="connsiteY18" fmla="*/ 16118 h 83704"/>
                <a:gd name="connsiteX19" fmla="*/ 44421 w 139837"/>
                <a:gd name="connsiteY19" fmla="*/ 20094 h 83704"/>
                <a:gd name="connsiteX20" fmla="*/ 56348 w 139837"/>
                <a:gd name="connsiteY20" fmla="*/ 43948 h 83704"/>
                <a:gd name="connsiteX21" fmla="*/ 64299 w 139837"/>
                <a:gd name="connsiteY21" fmla="*/ 55875 h 83704"/>
                <a:gd name="connsiteX22" fmla="*/ 88153 w 139837"/>
                <a:gd name="connsiteY22" fmla="*/ 67802 h 83704"/>
                <a:gd name="connsiteX23" fmla="*/ 100080 w 139837"/>
                <a:gd name="connsiteY23" fmla="*/ 63826 h 83704"/>
                <a:gd name="connsiteX24" fmla="*/ 108031 w 139837"/>
                <a:gd name="connsiteY24" fmla="*/ 39972 h 83704"/>
                <a:gd name="connsiteX25" fmla="*/ 104056 w 139837"/>
                <a:gd name="connsiteY25" fmla="*/ 16118 h 83704"/>
                <a:gd name="connsiteX26" fmla="*/ 92129 w 139837"/>
                <a:gd name="connsiteY26" fmla="*/ 12142 h 83704"/>
                <a:gd name="connsiteX27" fmla="*/ 76226 w 139837"/>
                <a:gd name="connsiteY27" fmla="*/ 4191 h 83704"/>
                <a:gd name="connsiteX28" fmla="*/ 92129 w 139837"/>
                <a:gd name="connsiteY28" fmla="*/ 32021 h 83704"/>
                <a:gd name="connsiteX29" fmla="*/ 100080 w 139837"/>
                <a:gd name="connsiteY29" fmla="*/ 43948 h 83704"/>
                <a:gd name="connsiteX30" fmla="*/ 112007 w 139837"/>
                <a:gd name="connsiteY30" fmla="*/ 51899 h 83704"/>
                <a:gd name="connsiteX31" fmla="*/ 123934 w 139837"/>
                <a:gd name="connsiteY31" fmla="*/ 67802 h 83704"/>
                <a:gd name="connsiteX32" fmla="*/ 135861 w 139837"/>
                <a:gd name="connsiteY32" fmla="*/ 75753 h 83704"/>
                <a:gd name="connsiteX33" fmla="*/ 139837 w 139837"/>
                <a:gd name="connsiteY33" fmla="*/ 79728 h 83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837" h="83704">
                  <a:moveTo>
                    <a:pt x="80202" y="67802"/>
                  </a:moveTo>
                  <a:cubicBezTo>
                    <a:pt x="72638" y="66289"/>
                    <a:pt x="56549" y="63926"/>
                    <a:pt x="48397" y="59850"/>
                  </a:cubicBezTo>
                  <a:cubicBezTo>
                    <a:pt x="20945" y="46123"/>
                    <a:pt x="53661" y="56197"/>
                    <a:pt x="20567" y="47923"/>
                  </a:cubicBezTo>
                  <a:cubicBezTo>
                    <a:pt x="13609" y="43284"/>
                    <a:pt x="2346" y="37985"/>
                    <a:pt x="689" y="28045"/>
                  </a:cubicBezTo>
                  <a:cubicBezTo>
                    <a:pt x="0" y="23911"/>
                    <a:pt x="916" y="17992"/>
                    <a:pt x="4664" y="16118"/>
                  </a:cubicBezTo>
                  <a:cubicBezTo>
                    <a:pt x="13046" y="11927"/>
                    <a:pt x="23217" y="13467"/>
                    <a:pt x="32494" y="12142"/>
                  </a:cubicBezTo>
                  <a:cubicBezTo>
                    <a:pt x="36470" y="10817"/>
                    <a:pt x="40312" y="8989"/>
                    <a:pt x="44421" y="8167"/>
                  </a:cubicBezTo>
                  <a:cubicBezTo>
                    <a:pt x="53610" y="6329"/>
                    <a:pt x="63869" y="0"/>
                    <a:pt x="72250" y="4191"/>
                  </a:cubicBezTo>
                  <a:cubicBezTo>
                    <a:pt x="77279" y="6705"/>
                    <a:pt x="64642" y="12519"/>
                    <a:pt x="60323" y="16118"/>
                  </a:cubicBezTo>
                  <a:cubicBezTo>
                    <a:pt x="56653" y="19177"/>
                    <a:pt x="52128" y="21084"/>
                    <a:pt x="48397" y="24069"/>
                  </a:cubicBezTo>
                  <a:cubicBezTo>
                    <a:pt x="20080" y="46723"/>
                    <a:pt x="65215" y="15508"/>
                    <a:pt x="28518" y="39972"/>
                  </a:cubicBezTo>
                  <a:cubicBezTo>
                    <a:pt x="19321" y="53768"/>
                    <a:pt x="14340" y="55348"/>
                    <a:pt x="24543" y="75753"/>
                  </a:cubicBezTo>
                  <a:cubicBezTo>
                    <a:pt x="26680" y="80027"/>
                    <a:pt x="32494" y="81054"/>
                    <a:pt x="36470" y="83704"/>
                  </a:cubicBezTo>
                  <a:cubicBezTo>
                    <a:pt x="43096" y="82379"/>
                    <a:pt x="50481" y="83080"/>
                    <a:pt x="56348" y="79728"/>
                  </a:cubicBezTo>
                  <a:cubicBezTo>
                    <a:pt x="60496" y="77358"/>
                    <a:pt x="61314" y="71533"/>
                    <a:pt x="64299" y="67802"/>
                  </a:cubicBezTo>
                  <a:cubicBezTo>
                    <a:pt x="66641" y="64875"/>
                    <a:pt x="69600" y="62501"/>
                    <a:pt x="72250" y="59850"/>
                  </a:cubicBezTo>
                  <a:cubicBezTo>
                    <a:pt x="77660" y="43622"/>
                    <a:pt x="77626" y="50838"/>
                    <a:pt x="72250" y="32021"/>
                  </a:cubicBezTo>
                  <a:cubicBezTo>
                    <a:pt x="71099" y="27992"/>
                    <a:pt x="71238" y="23057"/>
                    <a:pt x="68275" y="20094"/>
                  </a:cubicBezTo>
                  <a:cubicBezTo>
                    <a:pt x="65312" y="17131"/>
                    <a:pt x="60324" y="17443"/>
                    <a:pt x="56348" y="16118"/>
                  </a:cubicBezTo>
                  <a:cubicBezTo>
                    <a:pt x="52372" y="17443"/>
                    <a:pt x="45977" y="16203"/>
                    <a:pt x="44421" y="20094"/>
                  </a:cubicBezTo>
                  <a:cubicBezTo>
                    <a:pt x="39692" y="31918"/>
                    <a:pt x="51130" y="37425"/>
                    <a:pt x="56348" y="43948"/>
                  </a:cubicBezTo>
                  <a:cubicBezTo>
                    <a:pt x="59333" y="47679"/>
                    <a:pt x="60920" y="52496"/>
                    <a:pt x="64299" y="55875"/>
                  </a:cubicBezTo>
                  <a:cubicBezTo>
                    <a:pt x="72005" y="63581"/>
                    <a:pt x="78454" y="64569"/>
                    <a:pt x="88153" y="67802"/>
                  </a:cubicBezTo>
                  <a:cubicBezTo>
                    <a:pt x="92129" y="66477"/>
                    <a:pt x="97644" y="67236"/>
                    <a:pt x="100080" y="63826"/>
                  </a:cubicBezTo>
                  <a:cubicBezTo>
                    <a:pt x="104952" y="57006"/>
                    <a:pt x="108031" y="39972"/>
                    <a:pt x="108031" y="39972"/>
                  </a:cubicBezTo>
                  <a:cubicBezTo>
                    <a:pt x="106706" y="32021"/>
                    <a:pt x="108055" y="23117"/>
                    <a:pt x="104056" y="16118"/>
                  </a:cubicBezTo>
                  <a:cubicBezTo>
                    <a:pt x="101977" y="12479"/>
                    <a:pt x="95981" y="13793"/>
                    <a:pt x="92129" y="12142"/>
                  </a:cubicBezTo>
                  <a:cubicBezTo>
                    <a:pt x="86682" y="9807"/>
                    <a:pt x="81527" y="6841"/>
                    <a:pt x="76226" y="4191"/>
                  </a:cubicBezTo>
                  <a:cubicBezTo>
                    <a:pt x="82678" y="23546"/>
                    <a:pt x="77086" y="10960"/>
                    <a:pt x="92129" y="32021"/>
                  </a:cubicBezTo>
                  <a:cubicBezTo>
                    <a:pt x="94906" y="35909"/>
                    <a:pt x="96701" y="40569"/>
                    <a:pt x="100080" y="43948"/>
                  </a:cubicBezTo>
                  <a:cubicBezTo>
                    <a:pt x="103459" y="47327"/>
                    <a:pt x="108031" y="49249"/>
                    <a:pt x="112007" y="51899"/>
                  </a:cubicBezTo>
                  <a:cubicBezTo>
                    <a:pt x="115983" y="57200"/>
                    <a:pt x="119249" y="63117"/>
                    <a:pt x="123934" y="67802"/>
                  </a:cubicBezTo>
                  <a:cubicBezTo>
                    <a:pt x="127313" y="71181"/>
                    <a:pt x="132038" y="72886"/>
                    <a:pt x="135861" y="75753"/>
                  </a:cubicBezTo>
                  <a:cubicBezTo>
                    <a:pt x="137360" y="76877"/>
                    <a:pt x="138512" y="78403"/>
                    <a:pt x="139837" y="79728"/>
                  </a:cubicBezTo>
                </a:path>
              </a:pathLst>
            </a:custGeom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30 Forma libre"/>
            <p:cNvSpPr/>
            <p:nvPr/>
          </p:nvSpPr>
          <p:spPr>
            <a:xfrm>
              <a:off x="3831203" y="2286000"/>
              <a:ext cx="131197" cy="55659"/>
            </a:xfrm>
            <a:custGeom>
              <a:avLst/>
              <a:gdLst>
                <a:gd name="connsiteX0" fmla="*/ 80202 w 139837"/>
                <a:gd name="connsiteY0" fmla="*/ 67802 h 83704"/>
                <a:gd name="connsiteX1" fmla="*/ 48397 w 139837"/>
                <a:gd name="connsiteY1" fmla="*/ 59850 h 83704"/>
                <a:gd name="connsiteX2" fmla="*/ 20567 w 139837"/>
                <a:gd name="connsiteY2" fmla="*/ 47923 h 83704"/>
                <a:gd name="connsiteX3" fmla="*/ 689 w 139837"/>
                <a:gd name="connsiteY3" fmla="*/ 28045 h 83704"/>
                <a:gd name="connsiteX4" fmla="*/ 4664 w 139837"/>
                <a:gd name="connsiteY4" fmla="*/ 16118 h 83704"/>
                <a:gd name="connsiteX5" fmla="*/ 32494 w 139837"/>
                <a:gd name="connsiteY5" fmla="*/ 12142 h 83704"/>
                <a:gd name="connsiteX6" fmla="*/ 44421 w 139837"/>
                <a:gd name="connsiteY6" fmla="*/ 8167 h 83704"/>
                <a:gd name="connsiteX7" fmla="*/ 72250 w 139837"/>
                <a:gd name="connsiteY7" fmla="*/ 4191 h 83704"/>
                <a:gd name="connsiteX8" fmla="*/ 60323 w 139837"/>
                <a:gd name="connsiteY8" fmla="*/ 16118 h 83704"/>
                <a:gd name="connsiteX9" fmla="*/ 48397 w 139837"/>
                <a:gd name="connsiteY9" fmla="*/ 24069 h 83704"/>
                <a:gd name="connsiteX10" fmla="*/ 28518 w 139837"/>
                <a:gd name="connsiteY10" fmla="*/ 39972 h 83704"/>
                <a:gd name="connsiteX11" fmla="*/ 24543 w 139837"/>
                <a:gd name="connsiteY11" fmla="*/ 75753 h 83704"/>
                <a:gd name="connsiteX12" fmla="*/ 36470 w 139837"/>
                <a:gd name="connsiteY12" fmla="*/ 83704 h 83704"/>
                <a:gd name="connsiteX13" fmla="*/ 56348 w 139837"/>
                <a:gd name="connsiteY13" fmla="*/ 79728 h 83704"/>
                <a:gd name="connsiteX14" fmla="*/ 64299 w 139837"/>
                <a:gd name="connsiteY14" fmla="*/ 67802 h 83704"/>
                <a:gd name="connsiteX15" fmla="*/ 72250 w 139837"/>
                <a:gd name="connsiteY15" fmla="*/ 59850 h 83704"/>
                <a:gd name="connsiteX16" fmla="*/ 72250 w 139837"/>
                <a:gd name="connsiteY16" fmla="*/ 32021 h 83704"/>
                <a:gd name="connsiteX17" fmla="*/ 68275 w 139837"/>
                <a:gd name="connsiteY17" fmla="*/ 20094 h 83704"/>
                <a:gd name="connsiteX18" fmla="*/ 56348 w 139837"/>
                <a:gd name="connsiteY18" fmla="*/ 16118 h 83704"/>
                <a:gd name="connsiteX19" fmla="*/ 44421 w 139837"/>
                <a:gd name="connsiteY19" fmla="*/ 20094 h 83704"/>
                <a:gd name="connsiteX20" fmla="*/ 56348 w 139837"/>
                <a:gd name="connsiteY20" fmla="*/ 43948 h 83704"/>
                <a:gd name="connsiteX21" fmla="*/ 64299 w 139837"/>
                <a:gd name="connsiteY21" fmla="*/ 55875 h 83704"/>
                <a:gd name="connsiteX22" fmla="*/ 88153 w 139837"/>
                <a:gd name="connsiteY22" fmla="*/ 67802 h 83704"/>
                <a:gd name="connsiteX23" fmla="*/ 100080 w 139837"/>
                <a:gd name="connsiteY23" fmla="*/ 63826 h 83704"/>
                <a:gd name="connsiteX24" fmla="*/ 108031 w 139837"/>
                <a:gd name="connsiteY24" fmla="*/ 39972 h 83704"/>
                <a:gd name="connsiteX25" fmla="*/ 104056 w 139837"/>
                <a:gd name="connsiteY25" fmla="*/ 16118 h 83704"/>
                <a:gd name="connsiteX26" fmla="*/ 92129 w 139837"/>
                <a:gd name="connsiteY26" fmla="*/ 12142 h 83704"/>
                <a:gd name="connsiteX27" fmla="*/ 76226 w 139837"/>
                <a:gd name="connsiteY27" fmla="*/ 4191 h 83704"/>
                <a:gd name="connsiteX28" fmla="*/ 92129 w 139837"/>
                <a:gd name="connsiteY28" fmla="*/ 32021 h 83704"/>
                <a:gd name="connsiteX29" fmla="*/ 100080 w 139837"/>
                <a:gd name="connsiteY29" fmla="*/ 43948 h 83704"/>
                <a:gd name="connsiteX30" fmla="*/ 112007 w 139837"/>
                <a:gd name="connsiteY30" fmla="*/ 51899 h 83704"/>
                <a:gd name="connsiteX31" fmla="*/ 123934 w 139837"/>
                <a:gd name="connsiteY31" fmla="*/ 67802 h 83704"/>
                <a:gd name="connsiteX32" fmla="*/ 135861 w 139837"/>
                <a:gd name="connsiteY32" fmla="*/ 75753 h 83704"/>
                <a:gd name="connsiteX33" fmla="*/ 139837 w 139837"/>
                <a:gd name="connsiteY33" fmla="*/ 79728 h 83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837" h="83704">
                  <a:moveTo>
                    <a:pt x="80202" y="67802"/>
                  </a:moveTo>
                  <a:cubicBezTo>
                    <a:pt x="72638" y="66289"/>
                    <a:pt x="56549" y="63926"/>
                    <a:pt x="48397" y="59850"/>
                  </a:cubicBezTo>
                  <a:cubicBezTo>
                    <a:pt x="20945" y="46123"/>
                    <a:pt x="53661" y="56197"/>
                    <a:pt x="20567" y="47923"/>
                  </a:cubicBezTo>
                  <a:cubicBezTo>
                    <a:pt x="13609" y="43284"/>
                    <a:pt x="2346" y="37985"/>
                    <a:pt x="689" y="28045"/>
                  </a:cubicBezTo>
                  <a:cubicBezTo>
                    <a:pt x="0" y="23911"/>
                    <a:pt x="916" y="17992"/>
                    <a:pt x="4664" y="16118"/>
                  </a:cubicBezTo>
                  <a:cubicBezTo>
                    <a:pt x="13046" y="11927"/>
                    <a:pt x="23217" y="13467"/>
                    <a:pt x="32494" y="12142"/>
                  </a:cubicBezTo>
                  <a:cubicBezTo>
                    <a:pt x="36470" y="10817"/>
                    <a:pt x="40312" y="8989"/>
                    <a:pt x="44421" y="8167"/>
                  </a:cubicBezTo>
                  <a:cubicBezTo>
                    <a:pt x="53610" y="6329"/>
                    <a:pt x="63869" y="0"/>
                    <a:pt x="72250" y="4191"/>
                  </a:cubicBezTo>
                  <a:cubicBezTo>
                    <a:pt x="77279" y="6705"/>
                    <a:pt x="64642" y="12519"/>
                    <a:pt x="60323" y="16118"/>
                  </a:cubicBezTo>
                  <a:cubicBezTo>
                    <a:pt x="56653" y="19177"/>
                    <a:pt x="52128" y="21084"/>
                    <a:pt x="48397" y="24069"/>
                  </a:cubicBezTo>
                  <a:cubicBezTo>
                    <a:pt x="20080" y="46723"/>
                    <a:pt x="65215" y="15508"/>
                    <a:pt x="28518" y="39972"/>
                  </a:cubicBezTo>
                  <a:cubicBezTo>
                    <a:pt x="19321" y="53768"/>
                    <a:pt x="14340" y="55348"/>
                    <a:pt x="24543" y="75753"/>
                  </a:cubicBezTo>
                  <a:cubicBezTo>
                    <a:pt x="26680" y="80027"/>
                    <a:pt x="32494" y="81054"/>
                    <a:pt x="36470" y="83704"/>
                  </a:cubicBezTo>
                  <a:cubicBezTo>
                    <a:pt x="43096" y="82379"/>
                    <a:pt x="50481" y="83080"/>
                    <a:pt x="56348" y="79728"/>
                  </a:cubicBezTo>
                  <a:cubicBezTo>
                    <a:pt x="60496" y="77358"/>
                    <a:pt x="61314" y="71533"/>
                    <a:pt x="64299" y="67802"/>
                  </a:cubicBezTo>
                  <a:cubicBezTo>
                    <a:pt x="66641" y="64875"/>
                    <a:pt x="69600" y="62501"/>
                    <a:pt x="72250" y="59850"/>
                  </a:cubicBezTo>
                  <a:cubicBezTo>
                    <a:pt x="77660" y="43622"/>
                    <a:pt x="77626" y="50838"/>
                    <a:pt x="72250" y="32021"/>
                  </a:cubicBezTo>
                  <a:cubicBezTo>
                    <a:pt x="71099" y="27992"/>
                    <a:pt x="71238" y="23057"/>
                    <a:pt x="68275" y="20094"/>
                  </a:cubicBezTo>
                  <a:cubicBezTo>
                    <a:pt x="65312" y="17131"/>
                    <a:pt x="60324" y="17443"/>
                    <a:pt x="56348" y="16118"/>
                  </a:cubicBezTo>
                  <a:cubicBezTo>
                    <a:pt x="52372" y="17443"/>
                    <a:pt x="45977" y="16203"/>
                    <a:pt x="44421" y="20094"/>
                  </a:cubicBezTo>
                  <a:cubicBezTo>
                    <a:pt x="39692" y="31918"/>
                    <a:pt x="51130" y="37425"/>
                    <a:pt x="56348" y="43948"/>
                  </a:cubicBezTo>
                  <a:cubicBezTo>
                    <a:pt x="59333" y="47679"/>
                    <a:pt x="60920" y="52496"/>
                    <a:pt x="64299" y="55875"/>
                  </a:cubicBezTo>
                  <a:cubicBezTo>
                    <a:pt x="72005" y="63581"/>
                    <a:pt x="78454" y="64569"/>
                    <a:pt x="88153" y="67802"/>
                  </a:cubicBezTo>
                  <a:cubicBezTo>
                    <a:pt x="92129" y="66477"/>
                    <a:pt x="97644" y="67236"/>
                    <a:pt x="100080" y="63826"/>
                  </a:cubicBezTo>
                  <a:cubicBezTo>
                    <a:pt x="104952" y="57006"/>
                    <a:pt x="108031" y="39972"/>
                    <a:pt x="108031" y="39972"/>
                  </a:cubicBezTo>
                  <a:cubicBezTo>
                    <a:pt x="106706" y="32021"/>
                    <a:pt x="108055" y="23117"/>
                    <a:pt x="104056" y="16118"/>
                  </a:cubicBezTo>
                  <a:cubicBezTo>
                    <a:pt x="101977" y="12479"/>
                    <a:pt x="95981" y="13793"/>
                    <a:pt x="92129" y="12142"/>
                  </a:cubicBezTo>
                  <a:cubicBezTo>
                    <a:pt x="86682" y="9807"/>
                    <a:pt x="81527" y="6841"/>
                    <a:pt x="76226" y="4191"/>
                  </a:cubicBezTo>
                  <a:cubicBezTo>
                    <a:pt x="82678" y="23546"/>
                    <a:pt x="77086" y="10960"/>
                    <a:pt x="92129" y="32021"/>
                  </a:cubicBezTo>
                  <a:cubicBezTo>
                    <a:pt x="94906" y="35909"/>
                    <a:pt x="96701" y="40569"/>
                    <a:pt x="100080" y="43948"/>
                  </a:cubicBezTo>
                  <a:cubicBezTo>
                    <a:pt x="103459" y="47327"/>
                    <a:pt x="108031" y="49249"/>
                    <a:pt x="112007" y="51899"/>
                  </a:cubicBezTo>
                  <a:cubicBezTo>
                    <a:pt x="115983" y="57200"/>
                    <a:pt x="119249" y="63117"/>
                    <a:pt x="123934" y="67802"/>
                  </a:cubicBezTo>
                  <a:cubicBezTo>
                    <a:pt x="127313" y="71181"/>
                    <a:pt x="132038" y="72886"/>
                    <a:pt x="135861" y="75753"/>
                  </a:cubicBezTo>
                  <a:cubicBezTo>
                    <a:pt x="137360" y="76877"/>
                    <a:pt x="138512" y="78403"/>
                    <a:pt x="139837" y="79728"/>
                  </a:cubicBezTo>
                </a:path>
              </a:pathLst>
            </a:custGeom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31 Forma libre"/>
            <p:cNvSpPr/>
            <p:nvPr/>
          </p:nvSpPr>
          <p:spPr>
            <a:xfrm>
              <a:off x="3753680" y="2213776"/>
              <a:ext cx="131197" cy="55659"/>
            </a:xfrm>
            <a:custGeom>
              <a:avLst/>
              <a:gdLst>
                <a:gd name="connsiteX0" fmla="*/ 80202 w 139837"/>
                <a:gd name="connsiteY0" fmla="*/ 67802 h 83704"/>
                <a:gd name="connsiteX1" fmla="*/ 48397 w 139837"/>
                <a:gd name="connsiteY1" fmla="*/ 59850 h 83704"/>
                <a:gd name="connsiteX2" fmla="*/ 20567 w 139837"/>
                <a:gd name="connsiteY2" fmla="*/ 47923 h 83704"/>
                <a:gd name="connsiteX3" fmla="*/ 689 w 139837"/>
                <a:gd name="connsiteY3" fmla="*/ 28045 h 83704"/>
                <a:gd name="connsiteX4" fmla="*/ 4664 w 139837"/>
                <a:gd name="connsiteY4" fmla="*/ 16118 h 83704"/>
                <a:gd name="connsiteX5" fmla="*/ 32494 w 139837"/>
                <a:gd name="connsiteY5" fmla="*/ 12142 h 83704"/>
                <a:gd name="connsiteX6" fmla="*/ 44421 w 139837"/>
                <a:gd name="connsiteY6" fmla="*/ 8167 h 83704"/>
                <a:gd name="connsiteX7" fmla="*/ 72250 w 139837"/>
                <a:gd name="connsiteY7" fmla="*/ 4191 h 83704"/>
                <a:gd name="connsiteX8" fmla="*/ 60323 w 139837"/>
                <a:gd name="connsiteY8" fmla="*/ 16118 h 83704"/>
                <a:gd name="connsiteX9" fmla="*/ 48397 w 139837"/>
                <a:gd name="connsiteY9" fmla="*/ 24069 h 83704"/>
                <a:gd name="connsiteX10" fmla="*/ 28518 w 139837"/>
                <a:gd name="connsiteY10" fmla="*/ 39972 h 83704"/>
                <a:gd name="connsiteX11" fmla="*/ 24543 w 139837"/>
                <a:gd name="connsiteY11" fmla="*/ 75753 h 83704"/>
                <a:gd name="connsiteX12" fmla="*/ 36470 w 139837"/>
                <a:gd name="connsiteY12" fmla="*/ 83704 h 83704"/>
                <a:gd name="connsiteX13" fmla="*/ 56348 w 139837"/>
                <a:gd name="connsiteY13" fmla="*/ 79728 h 83704"/>
                <a:gd name="connsiteX14" fmla="*/ 64299 w 139837"/>
                <a:gd name="connsiteY14" fmla="*/ 67802 h 83704"/>
                <a:gd name="connsiteX15" fmla="*/ 72250 w 139837"/>
                <a:gd name="connsiteY15" fmla="*/ 59850 h 83704"/>
                <a:gd name="connsiteX16" fmla="*/ 72250 w 139837"/>
                <a:gd name="connsiteY16" fmla="*/ 32021 h 83704"/>
                <a:gd name="connsiteX17" fmla="*/ 68275 w 139837"/>
                <a:gd name="connsiteY17" fmla="*/ 20094 h 83704"/>
                <a:gd name="connsiteX18" fmla="*/ 56348 w 139837"/>
                <a:gd name="connsiteY18" fmla="*/ 16118 h 83704"/>
                <a:gd name="connsiteX19" fmla="*/ 44421 w 139837"/>
                <a:gd name="connsiteY19" fmla="*/ 20094 h 83704"/>
                <a:gd name="connsiteX20" fmla="*/ 56348 w 139837"/>
                <a:gd name="connsiteY20" fmla="*/ 43948 h 83704"/>
                <a:gd name="connsiteX21" fmla="*/ 64299 w 139837"/>
                <a:gd name="connsiteY21" fmla="*/ 55875 h 83704"/>
                <a:gd name="connsiteX22" fmla="*/ 88153 w 139837"/>
                <a:gd name="connsiteY22" fmla="*/ 67802 h 83704"/>
                <a:gd name="connsiteX23" fmla="*/ 100080 w 139837"/>
                <a:gd name="connsiteY23" fmla="*/ 63826 h 83704"/>
                <a:gd name="connsiteX24" fmla="*/ 108031 w 139837"/>
                <a:gd name="connsiteY24" fmla="*/ 39972 h 83704"/>
                <a:gd name="connsiteX25" fmla="*/ 104056 w 139837"/>
                <a:gd name="connsiteY25" fmla="*/ 16118 h 83704"/>
                <a:gd name="connsiteX26" fmla="*/ 92129 w 139837"/>
                <a:gd name="connsiteY26" fmla="*/ 12142 h 83704"/>
                <a:gd name="connsiteX27" fmla="*/ 76226 w 139837"/>
                <a:gd name="connsiteY27" fmla="*/ 4191 h 83704"/>
                <a:gd name="connsiteX28" fmla="*/ 92129 w 139837"/>
                <a:gd name="connsiteY28" fmla="*/ 32021 h 83704"/>
                <a:gd name="connsiteX29" fmla="*/ 100080 w 139837"/>
                <a:gd name="connsiteY29" fmla="*/ 43948 h 83704"/>
                <a:gd name="connsiteX30" fmla="*/ 112007 w 139837"/>
                <a:gd name="connsiteY30" fmla="*/ 51899 h 83704"/>
                <a:gd name="connsiteX31" fmla="*/ 123934 w 139837"/>
                <a:gd name="connsiteY31" fmla="*/ 67802 h 83704"/>
                <a:gd name="connsiteX32" fmla="*/ 135861 w 139837"/>
                <a:gd name="connsiteY32" fmla="*/ 75753 h 83704"/>
                <a:gd name="connsiteX33" fmla="*/ 139837 w 139837"/>
                <a:gd name="connsiteY33" fmla="*/ 79728 h 83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837" h="83704">
                  <a:moveTo>
                    <a:pt x="80202" y="67802"/>
                  </a:moveTo>
                  <a:cubicBezTo>
                    <a:pt x="72638" y="66289"/>
                    <a:pt x="56549" y="63926"/>
                    <a:pt x="48397" y="59850"/>
                  </a:cubicBezTo>
                  <a:cubicBezTo>
                    <a:pt x="20945" y="46123"/>
                    <a:pt x="53661" y="56197"/>
                    <a:pt x="20567" y="47923"/>
                  </a:cubicBezTo>
                  <a:cubicBezTo>
                    <a:pt x="13609" y="43284"/>
                    <a:pt x="2346" y="37985"/>
                    <a:pt x="689" y="28045"/>
                  </a:cubicBezTo>
                  <a:cubicBezTo>
                    <a:pt x="0" y="23911"/>
                    <a:pt x="916" y="17992"/>
                    <a:pt x="4664" y="16118"/>
                  </a:cubicBezTo>
                  <a:cubicBezTo>
                    <a:pt x="13046" y="11927"/>
                    <a:pt x="23217" y="13467"/>
                    <a:pt x="32494" y="12142"/>
                  </a:cubicBezTo>
                  <a:cubicBezTo>
                    <a:pt x="36470" y="10817"/>
                    <a:pt x="40312" y="8989"/>
                    <a:pt x="44421" y="8167"/>
                  </a:cubicBezTo>
                  <a:cubicBezTo>
                    <a:pt x="53610" y="6329"/>
                    <a:pt x="63869" y="0"/>
                    <a:pt x="72250" y="4191"/>
                  </a:cubicBezTo>
                  <a:cubicBezTo>
                    <a:pt x="77279" y="6705"/>
                    <a:pt x="64642" y="12519"/>
                    <a:pt x="60323" y="16118"/>
                  </a:cubicBezTo>
                  <a:cubicBezTo>
                    <a:pt x="56653" y="19177"/>
                    <a:pt x="52128" y="21084"/>
                    <a:pt x="48397" y="24069"/>
                  </a:cubicBezTo>
                  <a:cubicBezTo>
                    <a:pt x="20080" y="46723"/>
                    <a:pt x="65215" y="15508"/>
                    <a:pt x="28518" y="39972"/>
                  </a:cubicBezTo>
                  <a:cubicBezTo>
                    <a:pt x="19321" y="53768"/>
                    <a:pt x="14340" y="55348"/>
                    <a:pt x="24543" y="75753"/>
                  </a:cubicBezTo>
                  <a:cubicBezTo>
                    <a:pt x="26680" y="80027"/>
                    <a:pt x="32494" y="81054"/>
                    <a:pt x="36470" y="83704"/>
                  </a:cubicBezTo>
                  <a:cubicBezTo>
                    <a:pt x="43096" y="82379"/>
                    <a:pt x="50481" y="83080"/>
                    <a:pt x="56348" y="79728"/>
                  </a:cubicBezTo>
                  <a:cubicBezTo>
                    <a:pt x="60496" y="77358"/>
                    <a:pt x="61314" y="71533"/>
                    <a:pt x="64299" y="67802"/>
                  </a:cubicBezTo>
                  <a:cubicBezTo>
                    <a:pt x="66641" y="64875"/>
                    <a:pt x="69600" y="62501"/>
                    <a:pt x="72250" y="59850"/>
                  </a:cubicBezTo>
                  <a:cubicBezTo>
                    <a:pt x="77660" y="43622"/>
                    <a:pt x="77626" y="50838"/>
                    <a:pt x="72250" y="32021"/>
                  </a:cubicBezTo>
                  <a:cubicBezTo>
                    <a:pt x="71099" y="27992"/>
                    <a:pt x="71238" y="23057"/>
                    <a:pt x="68275" y="20094"/>
                  </a:cubicBezTo>
                  <a:cubicBezTo>
                    <a:pt x="65312" y="17131"/>
                    <a:pt x="60324" y="17443"/>
                    <a:pt x="56348" y="16118"/>
                  </a:cubicBezTo>
                  <a:cubicBezTo>
                    <a:pt x="52372" y="17443"/>
                    <a:pt x="45977" y="16203"/>
                    <a:pt x="44421" y="20094"/>
                  </a:cubicBezTo>
                  <a:cubicBezTo>
                    <a:pt x="39692" y="31918"/>
                    <a:pt x="51130" y="37425"/>
                    <a:pt x="56348" y="43948"/>
                  </a:cubicBezTo>
                  <a:cubicBezTo>
                    <a:pt x="59333" y="47679"/>
                    <a:pt x="60920" y="52496"/>
                    <a:pt x="64299" y="55875"/>
                  </a:cubicBezTo>
                  <a:cubicBezTo>
                    <a:pt x="72005" y="63581"/>
                    <a:pt x="78454" y="64569"/>
                    <a:pt x="88153" y="67802"/>
                  </a:cubicBezTo>
                  <a:cubicBezTo>
                    <a:pt x="92129" y="66477"/>
                    <a:pt x="97644" y="67236"/>
                    <a:pt x="100080" y="63826"/>
                  </a:cubicBezTo>
                  <a:cubicBezTo>
                    <a:pt x="104952" y="57006"/>
                    <a:pt x="108031" y="39972"/>
                    <a:pt x="108031" y="39972"/>
                  </a:cubicBezTo>
                  <a:cubicBezTo>
                    <a:pt x="106706" y="32021"/>
                    <a:pt x="108055" y="23117"/>
                    <a:pt x="104056" y="16118"/>
                  </a:cubicBezTo>
                  <a:cubicBezTo>
                    <a:pt x="101977" y="12479"/>
                    <a:pt x="95981" y="13793"/>
                    <a:pt x="92129" y="12142"/>
                  </a:cubicBezTo>
                  <a:cubicBezTo>
                    <a:pt x="86682" y="9807"/>
                    <a:pt x="81527" y="6841"/>
                    <a:pt x="76226" y="4191"/>
                  </a:cubicBezTo>
                  <a:cubicBezTo>
                    <a:pt x="82678" y="23546"/>
                    <a:pt x="77086" y="10960"/>
                    <a:pt x="92129" y="32021"/>
                  </a:cubicBezTo>
                  <a:cubicBezTo>
                    <a:pt x="94906" y="35909"/>
                    <a:pt x="96701" y="40569"/>
                    <a:pt x="100080" y="43948"/>
                  </a:cubicBezTo>
                  <a:cubicBezTo>
                    <a:pt x="103459" y="47327"/>
                    <a:pt x="108031" y="49249"/>
                    <a:pt x="112007" y="51899"/>
                  </a:cubicBezTo>
                  <a:cubicBezTo>
                    <a:pt x="115983" y="57200"/>
                    <a:pt x="119249" y="63117"/>
                    <a:pt x="123934" y="67802"/>
                  </a:cubicBezTo>
                  <a:cubicBezTo>
                    <a:pt x="127313" y="71181"/>
                    <a:pt x="132038" y="72886"/>
                    <a:pt x="135861" y="75753"/>
                  </a:cubicBezTo>
                  <a:cubicBezTo>
                    <a:pt x="137360" y="76877"/>
                    <a:pt x="138512" y="78403"/>
                    <a:pt x="139837" y="79728"/>
                  </a:cubicBezTo>
                </a:path>
              </a:pathLst>
            </a:custGeom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32 Disco magnético"/>
            <p:cNvSpPr/>
            <p:nvPr/>
          </p:nvSpPr>
          <p:spPr>
            <a:xfrm>
              <a:off x="2209800" y="2209800"/>
              <a:ext cx="76200" cy="228600"/>
            </a:xfrm>
            <a:prstGeom prst="flowChartMagneticDisk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33 Disco magnético"/>
            <p:cNvSpPr/>
            <p:nvPr/>
          </p:nvSpPr>
          <p:spPr>
            <a:xfrm>
              <a:off x="2286000" y="2209800"/>
              <a:ext cx="76200" cy="228600"/>
            </a:xfrm>
            <a:prstGeom prst="flowChartMagneticDisk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34 Disco magnético"/>
            <p:cNvSpPr/>
            <p:nvPr/>
          </p:nvSpPr>
          <p:spPr>
            <a:xfrm>
              <a:off x="2249560" y="2278048"/>
              <a:ext cx="76200" cy="228600"/>
            </a:xfrm>
            <a:prstGeom prst="flowChartMagneticDisk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35 Elipse"/>
            <p:cNvSpPr/>
            <p:nvPr/>
          </p:nvSpPr>
          <p:spPr>
            <a:xfrm>
              <a:off x="2417197" y="1828800"/>
              <a:ext cx="1524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36 Elipse"/>
            <p:cNvSpPr/>
            <p:nvPr/>
          </p:nvSpPr>
          <p:spPr>
            <a:xfrm>
              <a:off x="2569597" y="1828800"/>
              <a:ext cx="1524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37 Elipse"/>
            <p:cNvSpPr/>
            <p:nvPr/>
          </p:nvSpPr>
          <p:spPr>
            <a:xfrm>
              <a:off x="2493397" y="1905000"/>
              <a:ext cx="1524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38 Elipse"/>
            <p:cNvSpPr/>
            <p:nvPr/>
          </p:nvSpPr>
          <p:spPr>
            <a:xfrm>
              <a:off x="2493397" y="1752600"/>
              <a:ext cx="1524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39 Elipse"/>
            <p:cNvSpPr/>
            <p:nvPr/>
          </p:nvSpPr>
          <p:spPr>
            <a:xfrm>
              <a:off x="2645797" y="1905000"/>
              <a:ext cx="152400" cy="76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40 Forma libre"/>
            <p:cNvSpPr/>
            <p:nvPr/>
          </p:nvSpPr>
          <p:spPr>
            <a:xfrm>
              <a:off x="2585501" y="1836752"/>
              <a:ext cx="131197" cy="55659"/>
            </a:xfrm>
            <a:custGeom>
              <a:avLst/>
              <a:gdLst>
                <a:gd name="connsiteX0" fmla="*/ 80202 w 139837"/>
                <a:gd name="connsiteY0" fmla="*/ 67802 h 83704"/>
                <a:gd name="connsiteX1" fmla="*/ 48397 w 139837"/>
                <a:gd name="connsiteY1" fmla="*/ 59850 h 83704"/>
                <a:gd name="connsiteX2" fmla="*/ 20567 w 139837"/>
                <a:gd name="connsiteY2" fmla="*/ 47923 h 83704"/>
                <a:gd name="connsiteX3" fmla="*/ 689 w 139837"/>
                <a:gd name="connsiteY3" fmla="*/ 28045 h 83704"/>
                <a:gd name="connsiteX4" fmla="*/ 4664 w 139837"/>
                <a:gd name="connsiteY4" fmla="*/ 16118 h 83704"/>
                <a:gd name="connsiteX5" fmla="*/ 32494 w 139837"/>
                <a:gd name="connsiteY5" fmla="*/ 12142 h 83704"/>
                <a:gd name="connsiteX6" fmla="*/ 44421 w 139837"/>
                <a:gd name="connsiteY6" fmla="*/ 8167 h 83704"/>
                <a:gd name="connsiteX7" fmla="*/ 72250 w 139837"/>
                <a:gd name="connsiteY7" fmla="*/ 4191 h 83704"/>
                <a:gd name="connsiteX8" fmla="*/ 60323 w 139837"/>
                <a:gd name="connsiteY8" fmla="*/ 16118 h 83704"/>
                <a:gd name="connsiteX9" fmla="*/ 48397 w 139837"/>
                <a:gd name="connsiteY9" fmla="*/ 24069 h 83704"/>
                <a:gd name="connsiteX10" fmla="*/ 28518 w 139837"/>
                <a:gd name="connsiteY10" fmla="*/ 39972 h 83704"/>
                <a:gd name="connsiteX11" fmla="*/ 24543 w 139837"/>
                <a:gd name="connsiteY11" fmla="*/ 75753 h 83704"/>
                <a:gd name="connsiteX12" fmla="*/ 36470 w 139837"/>
                <a:gd name="connsiteY12" fmla="*/ 83704 h 83704"/>
                <a:gd name="connsiteX13" fmla="*/ 56348 w 139837"/>
                <a:gd name="connsiteY13" fmla="*/ 79728 h 83704"/>
                <a:gd name="connsiteX14" fmla="*/ 64299 w 139837"/>
                <a:gd name="connsiteY14" fmla="*/ 67802 h 83704"/>
                <a:gd name="connsiteX15" fmla="*/ 72250 w 139837"/>
                <a:gd name="connsiteY15" fmla="*/ 59850 h 83704"/>
                <a:gd name="connsiteX16" fmla="*/ 72250 w 139837"/>
                <a:gd name="connsiteY16" fmla="*/ 32021 h 83704"/>
                <a:gd name="connsiteX17" fmla="*/ 68275 w 139837"/>
                <a:gd name="connsiteY17" fmla="*/ 20094 h 83704"/>
                <a:gd name="connsiteX18" fmla="*/ 56348 w 139837"/>
                <a:gd name="connsiteY18" fmla="*/ 16118 h 83704"/>
                <a:gd name="connsiteX19" fmla="*/ 44421 w 139837"/>
                <a:gd name="connsiteY19" fmla="*/ 20094 h 83704"/>
                <a:gd name="connsiteX20" fmla="*/ 56348 w 139837"/>
                <a:gd name="connsiteY20" fmla="*/ 43948 h 83704"/>
                <a:gd name="connsiteX21" fmla="*/ 64299 w 139837"/>
                <a:gd name="connsiteY21" fmla="*/ 55875 h 83704"/>
                <a:gd name="connsiteX22" fmla="*/ 88153 w 139837"/>
                <a:gd name="connsiteY22" fmla="*/ 67802 h 83704"/>
                <a:gd name="connsiteX23" fmla="*/ 100080 w 139837"/>
                <a:gd name="connsiteY23" fmla="*/ 63826 h 83704"/>
                <a:gd name="connsiteX24" fmla="*/ 108031 w 139837"/>
                <a:gd name="connsiteY24" fmla="*/ 39972 h 83704"/>
                <a:gd name="connsiteX25" fmla="*/ 104056 w 139837"/>
                <a:gd name="connsiteY25" fmla="*/ 16118 h 83704"/>
                <a:gd name="connsiteX26" fmla="*/ 92129 w 139837"/>
                <a:gd name="connsiteY26" fmla="*/ 12142 h 83704"/>
                <a:gd name="connsiteX27" fmla="*/ 76226 w 139837"/>
                <a:gd name="connsiteY27" fmla="*/ 4191 h 83704"/>
                <a:gd name="connsiteX28" fmla="*/ 92129 w 139837"/>
                <a:gd name="connsiteY28" fmla="*/ 32021 h 83704"/>
                <a:gd name="connsiteX29" fmla="*/ 100080 w 139837"/>
                <a:gd name="connsiteY29" fmla="*/ 43948 h 83704"/>
                <a:gd name="connsiteX30" fmla="*/ 112007 w 139837"/>
                <a:gd name="connsiteY30" fmla="*/ 51899 h 83704"/>
                <a:gd name="connsiteX31" fmla="*/ 123934 w 139837"/>
                <a:gd name="connsiteY31" fmla="*/ 67802 h 83704"/>
                <a:gd name="connsiteX32" fmla="*/ 135861 w 139837"/>
                <a:gd name="connsiteY32" fmla="*/ 75753 h 83704"/>
                <a:gd name="connsiteX33" fmla="*/ 139837 w 139837"/>
                <a:gd name="connsiteY33" fmla="*/ 79728 h 83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837" h="83704">
                  <a:moveTo>
                    <a:pt x="80202" y="67802"/>
                  </a:moveTo>
                  <a:cubicBezTo>
                    <a:pt x="72638" y="66289"/>
                    <a:pt x="56549" y="63926"/>
                    <a:pt x="48397" y="59850"/>
                  </a:cubicBezTo>
                  <a:cubicBezTo>
                    <a:pt x="20945" y="46123"/>
                    <a:pt x="53661" y="56197"/>
                    <a:pt x="20567" y="47923"/>
                  </a:cubicBezTo>
                  <a:cubicBezTo>
                    <a:pt x="13609" y="43284"/>
                    <a:pt x="2346" y="37985"/>
                    <a:pt x="689" y="28045"/>
                  </a:cubicBezTo>
                  <a:cubicBezTo>
                    <a:pt x="0" y="23911"/>
                    <a:pt x="916" y="17992"/>
                    <a:pt x="4664" y="16118"/>
                  </a:cubicBezTo>
                  <a:cubicBezTo>
                    <a:pt x="13046" y="11927"/>
                    <a:pt x="23217" y="13467"/>
                    <a:pt x="32494" y="12142"/>
                  </a:cubicBezTo>
                  <a:cubicBezTo>
                    <a:pt x="36470" y="10817"/>
                    <a:pt x="40312" y="8989"/>
                    <a:pt x="44421" y="8167"/>
                  </a:cubicBezTo>
                  <a:cubicBezTo>
                    <a:pt x="53610" y="6329"/>
                    <a:pt x="63869" y="0"/>
                    <a:pt x="72250" y="4191"/>
                  </a:cubicBezTo>
                  <a:cubicBezTo>
                    <a:pt x="77279" y="6705"/>
                    <a:pt x="64642" y="12519"/>
                    <a:pt x="60323" y="16118"/>
                  </a:cubicBezTo>
                  <a:cubicBezTo>
                    <a:pt x="56653" y="19177"/>
                    <a:pt x="52128" y="21084"/>
                    <a:pt x="48397" y="24069"/>
                  </a:cubicBezTo>
                  <a:cubicBezTo>
                    <a:pt x="20080" y="46723"/>
                    <a:pt x="65215" y="15508"/>
                    <a:pt x="28518" y="39972"/>
                  </a:cubicBezTo>
                  <a:cubicBezTo>
                    <a:pt x="19321" y="53768"/>
                    <a:pt x="14340" y="55348"/>
                    <a:pt x="24543" y="75753"/>
                  </a:cubicBezTo>
                  <a:cubicBezTo>
                    <a:pt x="26680" y="80027"/>
                    <a:pt x="32494" y="81054"/>
                    <a:pt x="36470" y="83704"/>
                  </a:cubicBezTo>
                  <a:cubicBezTo>
                    <a:pt x="43096" y="82379"/>
                    <a:pt x="50481" y="83080"/>
                    <a:pt x="56348" y="79728"/>
                  </a:cubicBezTo>
                  <a:cubicBezTo>
                    <a:pt x="60496" y="77358"/>
                    <a:pt x="61314" y="71533"/>
                    <a:pt x="64299" y="67802"/>
                  </a:cubicBezTo>
                  <a:cubicBezTo>
                    <a:pt x="66641" y="64875"/>
                    <a:pt x="69600" y="62501"/>
                    <a:pt x="72250" y="59850"/>
                  </a:cubicBezTo>
                  <a:cubicBezTo>
                    <a:pt x="77660" y="43622"/>
                    <a:pt x="77626" y="50838"/>
                    <a:pt x="72250" y="32021"/>
                  </a:cubicBezTo>
                  <a:cubicBezTo>
                    <a:pt x="71099" y="27992"/>
                    <a:pt x="71238" y="23057"/>
                    <a:pt x="68275" y="20094"/>
                  </a:cubicBezTo>
                  <a:cubicBezTo>
                    <a:pt x="65312" y="17131"/>
                    <a:pt x="60324" y="17443"/>
                    <a:pt x="56348" y="16118"/>
                  </a:cubicBezTo>
                  <a:cubicBezTo>
                    <a:pt x="52372" y="17443"/>
                    <a:pt x="45977" y="16203"/>
                    <a:pt x="44421" y="20094"/>
                  </a:cubicBezTo>
                  <a:cubicBezTo>
                    <a:pt x="39692" y="31918"/>
                    <a:pt x="51130" y="37425"/>
                    <a:pt x="56348" y="43948"/>
                  </a:cubicBezTo>
                  <a:cubicBezTo>
                    <a:pt x="59333" y="47679"/>
                    <a:pt x="60920" y="52496"/>
                    <a:pt x="64299" y="55875"/>
                  </a:cubicBezTo>
                  <a:cubicBezTo>
                    <a:pt x="72005" y="63581"/>
                    <a:pt x="78454" y="64569"/>
                    <a:pt x="88153" y="67802"/>
                  </a:cubicBezTo>
                  <a:cubicBezTo>
                    <a:pt x="92129" y="66477"/>
                    <a:pt x="97644" y="67236"/>
                    <a:pt x="100080" y="63826"/>
                  </a:cubicBezTo>
                  <a:cubicBezTo>
                    <a:pt x="104952" y="57006"/>
                    <a:pt x="108031" y="39972"/>
                    <a:pt x="108031" y="39972"/>
                  </a:cubicBezTo>
                  <a:cubicBezTo>
                    <a:pt x="106706" y="32021"/>
                    <a:pt x="108055" y="23117"/>
                    <a:pt x="104056" y="16118"/>
                  </a:cubicBezTo>
                  <a:cubicBezTo>
                    <a:pt x="101977" y="12479"/>
                    <a:pt x="95981" y="13793"/>
                    <a:pt x="92129" y="12142"/>
                  </a:cubicBezTo>
                  <a:cubicBezTo>
                    <a:pt x="86682" y="9807"/>
                    <a:pt x="81527" y="6841"/>
                    <a:pt x="76226" y="4191"/>
                  </a:cubicBezTo>
                  <a:cubicBezTo>
                    <a:pt x="82678" y="23546"/>
                    <a:pt x="77086" y="10960"/>
                    <a:pt x="92129" y="32021"/>
                  </a:cubicBezTo>
                  <a:cubicBezTo>
                    <a:pt x="94906" y="35909"/>
                    <a:pt x="96701" y="40569"/>
                    <a:pt x="100080" y="43948"/>
                  </a:cubicBezTo>
                  <a:cubicBezTo>
                    <a:pt x="103459" y="47327"/>
                    <a:pt x="108031" y="49249"/>
                    <a:pt x="112007" y="51899"/>
                  </a:cubicBezTo>
                  <a:cubicBezTo>
                    <a:pt x="115983" y="57200"/>
                    <a:pt x="119249" y="63117"/>
                    <a:pt x="123934" y="67802"/>
                  </a:cubicBezTo>
                  <a:cubicBezTo>
                    <a:pt x="127313" y="71181"/>
                    <a:pt x="132038" y="72886"/>
                    <a:pt x="135861" y="75753"/>
                  </a:cubicBezTo>
                  <a:cubicBezTo>
                    <a:pt x="137360" y="76877"/>
                    <a:pt x="138512" y="78403"/>
                    <a:pt x="139837" y="79728"/>
                  </a:cubicBezTo>
                </a:path>
              </a:pathLst>
            </a:custGeom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41 Forma libre"/>
            <p:cNvSpPr/>
            <p:nvPr/>
          </p:nvSpPr>
          <p:spPr>
            <a:xfrm>
              <a:off x="2667000" y="1905000"/>
              <a:ext cx="131197" cy="55659"/>
            </a:xfrm>
            <a:custGeom>
              <a:avLst/>
              <a:gdLst>
                <a:gd name="connsiteX0" fmla="*/ 80202 w 139837"/>
                <a:gd name="connsiteY0" fmla="*/ 67802 h 83704"/>
                <a:gd name="connsiteX1" fmla="*/ 48397 w 139837"/>
                <a:gd name="connsiteY1" fmla="*/ 59850 h 83704"/>
                <a:gd name="connsiteX2" fmla="*/ 20567 w 139837"/>
                <a:gd name="connsiteY2" fmla="*/ 47923 h 83704"/>
                <a:gd name="connsiteX3" fmla="*/ 689 w 139837"/>
                <a:gd name="connsiteY3" fmla="*/ 28045 h 83704"/>
                <a:gd name="connsiteX4" fmla="*/ 4664 w 139837"/>
                <a:gd name="connsiteY4" fmla="*/ 16118 h 83704"/>
                <a:gd name="connsiteX5" fmla="*/ 32494 w 139837"/>
                <a:gd name="connsiteY5" fmla="*/ 12142 h 83704"/>
                <a:gd name="connsiteX6" fmla="*/ 44421 w 139837"/>
                <a:gd name="connsiteY6" fmla="*/ 8167 h 83704"/>
                <a:gd name="connsiteX7" fmla="*/ 72250 w 139837"/>
                <a:gd name="connsiteY7" fmla="*/ 4191 h 83704"/>
                <a:gd name="connsiteX8" fmla="*/ 60323 w 139837"/>
                <a:gd name="connsiteY8" fmla="*/ 16118 h 83704"/>
                <a:gd name="connsiteX9" fmla="*/ 48397 w 139837"/>
                <a:gd name="connsiteY9" fmla="*/ 24069 h 83704"/>
                <a:gd name="connsiteX10" fmla="*/ 28518 w 139837"/>
                <a:gd name="connsiteY10" fmla="*/ 39972 h 83704"/>
                <a:gd name="connsiteX11" fmla="*/ 24543 w 139837"/>
                <a:gd name="connsiteY11" fmla="*/ 75753 h 83704"/>
                <a:gd name="connsiteX12" fmla="*/ 36470 w 139837"/>
                <a:gd name="connsiteY12" fmla="*/ 83704 h 83704"/>
                <a:gd name="connsiteX13" fmla="*/ 56348 w 139837"/>
                <a:gd name="connsiteY13" fmla="*/ 79728 h 83704"/>
                <a:gd name="connsiteX14" fmla="*/ 64299 w 139837"/>
                <a:gd name="connsiteY14" fmla="*/ 67802 h 83704"/>
                <a:gd name="connsiteX15" fmla="*/ 72250 w 139837"/>
                <a:gd name="connsiteY15" fmla="*/ 59850 h 83704"/>
                <a:gd name="connsiteX16" fmla="*/ 72250 w 139837"/>
                <a:gd name="connsiteY16" fmla="*/ 32021 h 83704"/>
                <a:gd name="connsiteX17" fmla="*/ 68275 w 139837"/>
                <a:gd name="connsiteY17" fmla="*/ 20094 h 83704"/>
                <a:gd name="connsiteX18" fmla="*/ 56348 w 139837"/>
                <a:gd name="connsiteY18" fmla="*/ 16118 h 83704"/>
                <a:gd name="connsiteX19" fmla="*/ 44421 w 139837"/>
                <a:gd name="connsiteY19" fmla="*/ 20094 h 83704"/>
                <a:gd name="connsiteX20" fmla="*/ 56348 w 139837"/>
                <a:gd name="connsiteY20" fmla="*/ 43948 h 83704"/>
                <a:gd name="connsiteX21" fmla="*/ 64299 w 139837"/>
                <a:gd name="connsiteY21" fmla="*/ 55875 h 83704"/>
                <a:gd name="connsiteX22" fmla="*/ 88153 w 139837"/>
                <a:gd name="connsiteY22" fmla="*/ 67802 h 83704"/>
                <a:gd name="connsiteX23" fmla="*/ 100080 w 139837"/>
                <a:gd name="connsiteY23" fmla="*/ 63826 h 83704"/>
                <a:gd name="connsiteX24" fmla="*/ 108031 w 139837"/>
                <a:gd name="connsiteY24" fmla="*/ 39972 h 83704"/>
                <a:gd name="connsiteX25" fmla="*/ 104056 w 139837"/>
                <a:gd name="connsiteY25" fmla="*/ 16118 h 83704"/>
                <a:gd name="connsiteX26" fmla="*/ 92129 w 139837"/>
                <a:gd name="connsiteY26" fmla="*/ 12142 h 83704"/>
                <a:gd name="connsiteX27" fmla="*/ 76226 w 139837"/>
                <a:gd name="connsiteY27" fmla="*/ 4191 h 83704"/>
                <a:gd name="connsiteX28" fmla="*/ 92129 w 139837"/>
                <a:gd name="connsiteY28" fmla="*/ 32021 h 83704"/>
                <a:gd name="connsiteX29" fmla="*/ 100080 w 139837"/>
                <a:gd name="connsiteY29" fmla="*/ 43948 h 83704"/>
                <a:gd name="connsiteX30" fmla="*/ 112007 w 139837"/>
                <a:gd name="connsiteY30" fmla="*/ 51899 h 83704"/>
                <a:gd name="connsiteX31" fmla="*/ 123934 w 139837"/>
                <a:gd name="connsiteY31" fmla="*/ 67802 h 83704"/>
                <a:gd name="connsiteX32" fmla="*/ 135861 w 139837"/>
                <a:gd name="connsiteY32" fmla="*/ 75753 h 83704"/>
                <a:gd name="connsiteX33" fmla="*/ 139837 w 139837"/>
                <a:gd name="connsiteY33" fmla="*/ 79728 h 83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837" h="83704">
                  <a:moveTo>
                    <a:pt x="80202" y="67802"/>
                  </a:moveTo>
                  <a:cubicBezTo>
                    <a:pt x="72638" y="66289"/>
                    <a:pt x="56549" y="63926"/>
                    <a:pt x="48397" y="59850"/>
                  </a:cubicBezTo>
                  <a:cubicBezTo>
                    <a:pt x="20945" y="46123"/>
                    <a:pt x="53661" y="56197"/>
                    <a:pt x="20567" y="47923"/>
                  </a:cubicBezTo>
                  <a:cubicBezTo>
                    <a:pt x="13609" y="43284"/>
                    <a:pt x="2346" y="37985"/>
                    <a:pt x="689" y="28045"/>
                  </a:cubicBezTo>
                  <a:cubicBezTo>
                    <a:pt x="0" y="23911"/>
                    <a:pt x="916" y="17992"/>
                    <a:pt x="4664" y="16118"/>
                  </a:cubicBezTo>
                  <a:cubicBezTo>
                    <a:pt x="13046" y="11927"/>
                    <a:pt x="23217" y="13467"/>
                    <a:pt x="32494" y="12142"/>
                  </a:cubicBezTo>
                  <a:cubicBezTo>
                    <a:pt x="36470" y="10817"/>
                    <a:pt x="40312" y="8989"/>
                    <a:pt x="44421" y="8167"/>
                  </a:cubicBezTo>
                  <a:cubicBezTo>
                    <a:pt x="53610" y="6329"/>
                    <a:pt x="63869" y="0"/>
                    <a:pt x="72250" y="4191"/>
                  </a:cubicBezTo>
                  <a:cubicBezTo>
                    <a:pt x="77279" y="6705"/>
                    <a:pt x="64642" y="12519"/>
                    <a:pt x="60323" y="16118"/>
                  </a:cubicBezTo>
                  <a:cubicBezTo>
                    <a:pt x="56653" y="19177"/>
                    <a:pt x="52128" y="21084"/>
                    <a:pt x="48397" y="24069"/>
                  </a:cubicBezTo>
                  <a:cubicBezTo>
                    <a:pt x="20080" y="46723"/>
                    <a:pt x="65215" y="15508"/>
                    <a:pt x="28518" y="39972"/>
                  </a:cubicBezTo>
                  <a:cubicBezTo>
                    <a:pt x="19321" y="53768"/>
                    <a:pt x="14340" y="55348"/>
                    <a:pt x="24543" y="75753"/>
                  </a:cubicBezTo>
                  <a:cubicBezTo>
                    <a:pt x="26680" y="80027"/>
                    <a:pt x="32494" y="81054"/>
                    <a:pt x="36470" y="83704"/>
                  </a:cubicBezTo>
                  <a:cubicBezTo>
                    <a:pt x="43096" y="82379"/>
                    <a:pt x="50481" y="83080"/>
                    <a:pt x="56348" y="79728"/>
                  </a:cubicBezTo>
                  <a:cubicBezTo>
                    <a:pt x="60496" y="77358"/>
                    <a:pt x="61314" y="71533"/>
                    <a:pt x="64299" y="67802"/>
                  </a:cubicBezTo>
                  <a:cubicBezTo>
                    <a:pt x="66641" y="64875"/>
                    <a:pt x="69600" y="62501"/>
                    <a:pt x="72250" y="59850"/>
                  </a:cubicBezTo>
                  <a:cubicBezTo>
                    <a:pt x="77660" y="43622"/>
                    <a:pt x="77626" y="50838"/>
                    <a:pt x="72250" y="32021"/>
                  </a:cubicBezTo>
                  <a:cubicBezTo>
                    <a:pt x="71099" y="27992"/>
                    <a:pt x="71238" y="23057"/>
                    <a:pt x="68275" y="20094"/>
                  </a:cubicBezTo>
                  <a:cubicBezTo>
                    <a:pt x="65312" y="17131"/>
                    <a:pt x="60324" y="17443"/>
                    <a:pt x="56348" y="16118"/>
                  </a:cubicBezTo>
                  <a:cubicBezTo>
                    <a:pt x="52372" y="17443"/>
                    <a:pt x="45977" y="16203"/>
                    <a:pt x="44421" y="20094"/>
                  </a:cubicBezTo>
                  <a:cubicBezTo>
                    <a:pt x="39692" y="31918"/>
                    <a:pt x="51130" y="37425"/>
                    <a:pt x="56348" y="43948"/>
                  </a:cubicBezTo>
                  <a:cubicBezTo>
                    <a:pt x="59333" y="47679"/>
                    <a:pt x="60920" y="52496"/>
                    <a:pt x="64299" y="55875"/>
                  </a:cubicBezTo>
                  <a:cubicBezTo>
                    <a:pt x="72005" y="63581"/>
                    <a:pt x="78454" y="64569"/>
                    <a:pt x="88153" y="67802"/>
                  </a:cubicBezTo>
                  <a:cubicBezTo>
                    <a:pt x="92129" y="66477"/>
                    <a:pt x="97644" y="67236"/>
                    <a:pt x="100080" y="63826"/>
                  </a:cubicBezTo>
                  <a:cubicBezTo>
                    <a:pt x="104952" y="57006"/>
                    <a:pt x="108031" y="39972"/>
                    <a:pt x="108031" y="39972"/>
                  </a:cubicBezTo>
                  <a:cubicBezTo>
                    <a:pt x="106706" y="32021"/>
                    <a:pt x="108055" y="23117"/>
                    <a:pt x="104056" y="16118"/>
                  </a:cubicBezTo>
                  <a:cubicBezTo>
                    <a:pt x="101977" y="12479"/>
                    <a:pt x="95981" y="13793"/>
                    <a:pt x="92129" y="12142"/>
                  </a:cubicBezTo>
                  <a:cubicBezTo>
                    <a:pt x="86682" y="9807"/>
                    <a:pt x="81527" y="6841"/>
                    <a:pt x="76226" y="4191"/>
                  </a:cubicBezTo>
                  <a:cubicBezTo>
                    <a:pt x="82678" y="23546"/>
                    <a:pt x="77086" y="10960"/>
                    <a:pt x="92129" y="32021"/>
                  </a:cubicBezTo>
                  <a:cubicBezTo>
                    <a:pt x="94906" y="35909"/>
                    <a:pt x="96701" y="40569"/>
                    <a:pt x="100080" y="43948"/>
                  </a:cubicBezTo>
                  <a:cubicBezTo>
                    <a:pt x="103459" y="47327"/>
                    <a:pt x="108031" y="49249"/>
                    <a:pt x="112007" y="51899"/>
                  </a:cubicBezTo>
                  <a:cubicBezTo>
                    <a:pt x="115983" y="57200"/>
                    <a:pt x="119249" y="63117"/>
                    <a:pt x="123934" y="67802"/>
                  </a:cubicBezTo>
                  <a:cubicBezTo>
                    <a:pt x="127313" y="71181"/>
                    <a:pt x="132038" y="72886"/>
                    <a:pt x="135861" y="75753"/>
                  </a:cubicBezTo>
                  <a:cubicBezTo>
                    <a:pt x="137360" y="76877"/>
                    <a:pt x="138512" y="78403"/>
                    <a:pt x="139837" y="79728"/>
                  </a:cubicBezTo>
                </a:path>
              </a:pathLst>
            </a:custGeom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42 Forma libre"/>
            <p:cNvSpPr/>
            <p:nvPr/>
          </p:nvSpPr>
          <p:spPr>
            <a:xfrm>
              <a:off x="2514600" y="1905000"/>
              <a:ext cx="131197" cy="55659"/>
            </a:xfrm>
            <a:custGeom>
              <a:avLst/>
              <a:gdLst>
                <a:gd name="connsiteX0" fmla="*/ 80202 w 139837"/>
                <a:gd name="connsiteY0" fmla="*/ 67802 h 83704"/>
                <a:gd name="connsiteX1" fmla="*/ 48397 w 139837"/>
                <a:gd name="connsiteY1" fmla="*/ 59850 h 83704"/>
                <a:gd name="connsiteX2" fmla="*/ 20567 w 139837"/>
                <a:gd name="connsiteY2" fmla="*/ 47923 h 83704"/>
                <a:gd name="connsiteX3" fmla="*/ 689 w 139837"/>
                <a:gd name="connsiteY3" fmla="*/ 28045 h 83704"/>
                <a:gd name="connsiteX4" fmla="*/ 4664 w 139837"/>
                <a:gd name="connsiteY4" fmla="*/ 16118 h 83704"/>
                <a:gd name="connsiteX5" fmla="*/ 32494 w 139837"/>
                <a:gd name="connsiteY5" fmla="*/ 12142 h 83704"/>
                <a:gd name="connsiteX6" fmla="*/ 44421 w 139837"/>
                <a:gd name="connsiteY6" fmla="*/ 8167 h 83704"/>
                <a:gd name="connsiteX7" fmla="*/ 72250 w 139837"/>
                <a:gd name="connsiteY7" fmla="*/ 4191 h 83704"/>
                <a:gd name="connsiteX8" fmla="*/ 60323 w 139837"/>
                <a:gd name="connsiteY8" fmla="*/ 16118 h 83704"/>
                <a:gd name="connsiteX9" fmla="*/ 48397 w 139837"/>
                <a:gd name="connsiteY9" fmla="*/ 24069 h 83704"/>
                <a:gd name="connsiteX10" fmla="*/ 28518 w 139837"/>
                <a:gd name="connsiteY10" fmla="*/ 39972 h 83704"/>
                <a:gd name="connsiteX11" fmla="*/ 24543 w 139837"/>
                <a:gd name="connsiteY11" fmla="*/ 75753 h 83704"/>
                <a:gd name="connsiteX12" fmla="*/ 36470 w 139837"/>
                <a:gd name="connsiteY12" fmla="*/ 83704 h 83704"/>
                <a:gd name="connsiteX13" fmla="*/ 56348 w 139837"/>
                <a:gd name="connsiteY13" fmla="*/ 79728 h 83704"/>
                <a:gd name="connsiteX14" fmla="*/ 64299 w 139837"/>
                <a:gd name="connsiteY14" fmla="*/ 67802 h 83704"/>
                <a:gd name="connsiteX15" fmla="*/ 72250 w 139837"/>
                <a:gd name="connsiteY15" fmla="*/ 59850 h 83704"/>
                <a:gd name="connsiteX16" fmla="*/ 72250 w 139837"/>
                <a:gd name="connsiteY16" fmla="*/ 32021 h 83704"/>
                <a:gd name="connsiteX17" fmla="*/ 68275 w 139837"/>
                <a:gd name="connsiteY17" fmla="*/ 20094 h 83704"/>
                <a:gd name="connsiteX18" fmla="*/ 56348 w 139837"/>
                <a:gd name="connsiteY18" fmla="*/ 16118 h 83704"/>
                <a:gd name="connsiteX19" fmla="*/ 44421 w 139837"/>
                <a:gd name="connsiteY19" fmla="*/ 20094 h 83704"/>
                <a:gd name="connsiteX20" fmla="*/ 56348 w 139837"/>
                <a:gd name="connsiteY20" fmla="*/ 43948 h 83704"/>
                <a:gd name="connsiteX21" fmla="*/ 64299 w 139837"/>
                <a:gd name="connsiteY21" fmla="*/ 55875 h 83704"/>
                <a:gd name="connsiteX22" fmla="*/ 88153 w 139837"/>
                <a:gd name="connsiteY22" fmla="*/ 67802 h 83704"/>
                <a:gd name="connsiteX23" fmla="*/ 100080 w 139837"/>
                <a:gd name="connsiteY23" fmla="*/ 63826 h 83704"/>
                <a:gd name="connsiteX24" fmla="*/ 108031 w 139837"/>
                <a:gd name="connsiteY24" fmla="*/ 39972 h 83704"/>
                <a:gd name="connsiteX25" fmla="*/ 104056 w 139837"/>
                <a:gd name="connsiteY25" fmla="*/ 16118 h 83704"/>
                <a:gd name="connsiteX26" fmla="*/ 92129 w 139837"/>
                <a:gd name="connsiteY26" fmla="*/ 12142 h 83704"/>
                <a:gd name="connsiteX27" fmla="*/ 76226 w 139837"/>
                <a:gd name="connsiteY27" fmla="*/ 4191 h 83704"/>
                <a:gd name="connsiteX28" fmla="*/ 92129 w 139837"/>
                <a:gd name="connsiteY28" fmla="*/ 32021 h 83704"/>
                <a:gd name="connsiteX29" fmla="*/ 100080 w 139837"/>
                <a:gd name="connsiteY29" fmla="*/ 43948 h 83704"/>
                <a:gd name="connsiteX30" fmla="*/ 112007 w 139837"/>
                <a:gd name="connsiteY30" fmla="*/ 51899 h 83704"/>
                <a:gd name="connsiteX31" fmla="*/ 123934 w 139837"/>
                <a:gd name="connsiteY31" fmla="*/ 67802 h 83704"/>
                <a:gd name="connsiteX32" fmla="*/ 135861 w 139837"/>
                <a:gd name="connsiteY32" fmla="*/ 75753 h 83704"/>
                <a:gd name="connsiteX33" fmla="*/ 139837 w 139837"/>
                <a:gd name="connsiteY33" fmla="*/ 79728 h 83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837" h="83704">
                  <a:moveTo>
                    <a:pt x="80202" y="67802"/>
                  </a:moveTo>
                  <a:cubicBezTo>
                    <a:pt x="72638" y="66289"/>
                    <a:pt x="56549" y="63926"/>
                    <a:pt x="48397" y="59850"/>
                  </a:cubicBezTo>
                  <a:cubicBezTo>
                    <a:pt x="20945" y="46123"/>
                    <a:pt x="53661" y="56197"/>
                    <a:pt x="20567" y="47923"/>
                  </a:cubicBezTo>
                  <a:cubicBezTo>
                    <a:pt x="13609" y="43284"/>
                    <a:pt x="2346" y="37985"/>
                    <a:pt x="689" y="28045"/>
                  </a:cubicBezTo>
                  <a:cubicBezTo>
                    <a:pt x="0" y="23911"/>
                    <a:pt x="916" y="17992"/>
                    <a:pt x="4664" y="16118"/>
                  </a:cubicBezTo>
                  <a:cubicBezTo>
                    <a:pt x="13046" y="11927"/>
                    <a:pt x="23217" y="13467"/>
                    <a:pt x="32494" y="12142"/>
                  </a:cubicBezTo>
                  <a:cubicBezTo>
                    <a:pt x="36470" y="10817"/>
                    <a:pt x="40312" y="8989"/>
                    <a:pt x="44421" y="8167"/>
                  </a:cubicBezTo>
                  <a:cubicBezTo>
                    <a:pt x="53610" y="6329"/>
                    <a:pt x="63869" y="0"/>
                    <a:pt x="72250" y="4191"/>
                  </a:cubicBezTo>
                  <a:cubicBezTo>
                    <a:pt x="77279" y="6705"/>
                    <a:pt x="64642" y="12519"/>
                    <a:pt x="60323" y="16118"/>
                  </a:cubicBezTo>
                  <a:cubicBezTo>
                    <a:pt x="56653" y="19177"/>
                    <a:pt x="52128" y="21084"/>
                    <a:pt x="48397" y="24069"/>
                  </a:cubicBezTo>
                  <a:cubicBezTo>
                    <a:pt x="20080" y="46723"/>
                    <a:pt x="65215" y="15508"/>
                    <a:pt x="28518" y="39972"/>
                  </a:cubicBezTo>
                  <a:cubicBezTo>
                    <a:pt x="19321" y="53768"/>
                    <a:pt x="14340" y="55348"/>
                    <a:pt x="24543" y="75753"/>
                  </a:cubicBezTo>
                  <a:cubicBezTo>
                    <a:pt x="26680" y="80027"/>
                    <a:pt x="32494" y="81054"/>
                    <a:pt x="36470" y="83704"/>
                  </a:cubicBezTo>
                  <a:cubicBezTo>
                    <a:pt x="43096" y="82379"/>
                    <a:pt x="50481" y="83080"/>
                    <a:pt x="56348" y="79728"/>
                  </a:cubicBezTo>
                  <a:cubicBezTo>
                    <a:pt x="60496" y="77358"/>
                    <a:pt x="61314" y="71533"/>
                    <a:pt x="64299" y="67802"/>
                  </a:cubicBezTo>
                  <a:cubicBezTo>
                    <a:pt x="66641" y="64875"/>
                    <a:pt x="69600" y="62501"/>
                    <a:pt x="72250" y="59850"/>
                  </a:cubicBezTo>
                  <a:cubicBezTo>
                    <a:pt x="77660" y="43622"/>
                    <a:pt x="77626" y="50838"/>
                    <a:pt x="72250" y="32021"/>
                  </a:cubicBezTo>
                  <a:cubicBezTo>
                    <a:pt x="71099" y="27992"/>
                    <a:pt x="71238" y="23057"/>
                    <a:pt x="68275" y="20094"/>
                  </a:cubicBezTo>
                  <a:cubicBezTo>
                    <a:pt x="65312" y="17131"/>
                    <a:pt x="60324" y="17443"/>
                    <a:pt x="56348" y="16118"/>
                  </a:cubicBezTo>
                  <a:cubicBezTo>
                    <a:pt x="52372" y="17443"/>
                    <a:pt x="45977" y="16203"/>
                    <a:pt x="44421" y="20094"/>
                  </a:cubicBezTo>
                  <a:cubicBezTo>
                    <a:pt x="39692" y="31918"/>
                    <a:pt x="51130" y="37425"/>
                    <a:pt x="56348" y="43948"/>
                  </a:cubicBezTo>
                  <a:cubicBezTo>
                    <a:pt x="59333" y="47679"/>
                    <a:pt x="60920" y="52496"/>
                    <a:pt x="64299" y="55875"/>
                  </a:cubicBezTo>
                  <a:cubicBezTo>
                    <a:pt x="72005" y="63581"/>
                    <a:pt x="78454" y="64569"/>
                    <a:pt x="88153" y="67802"/>
                  </a:cubicBezTo>
                  <a:cubicBezTo>
                    <a:pt x="92129" y="66477"/>
                    <a:pt x="97644" y="67236"/>
                    <a:pt x="100080" y="63826"/>
                  </a:cubicBezTo>
                  <a:cubicBezTo>
                    <a:pt x="104952" y="57006"/>
                    <a:pt x="108031" y="39972"/>
                    <a:pt x="108031" y="39972"/>
                  </a:cubicBezTo>
                  <a:cubicBezTo>
                    <a:pt x="106706" y="32021"/>
                    <a:pt x="108055" y="23117"/>
                    <a:pt x="104056" y="16118"/>
                  </a:cubicBezTo>
                  <a:cubicBezTo>
                    <a:pt x="101977" y="12479"/>
                    <a:pt x="95981" y="13793"/>
                    <a:pt x="92129" y="12142"/>
                  </a:cubicBezTo>
                  <a:cubicBezTo>
                    <a:pt x="86682" y="9807"/>
                    <a:pt x="81527" y="6841"/>
                    <a:pt x="76226" y="4191"/>
                  </a:cubicBezTo>
                  <a:cubicBezTo>
                    <a:pt x="82678" y="23546"/>
                    <a:pt x="77086" y="10960"/>
                    <a:pt x="92129" y="32021"/>
                  </a:cubicBezTo>
                  <a:cubicBezTo>
                    <a:pt x="94906" y="35909"/>
                    <a:pt x="96701" y="40569"/>
                    <a:pt x="100080" y="43948"/>
                  </a:cubicBezTo>
                  <a:cubicBezTo>
                    <a:pt x="103459" y="47327"/>
                    <a:pt x="108031" y="49249"/>
                    <a:pt x="112007" y="51899"/>
                  </a:cubicBezTo>
                  <a:cubicBezTo>
                    <a:pt x="115983" y="57200"/>
                    <a:pt x="119249" y="63117"/>
                    <a:pt x="123934" y="67802"/>
                  </a:cubicBezTo>
                  <a:cubicBezTo>
                    <a:pt x="127313" y="71181"/>
                    <a:pt x="132038" y="72886"/>
                    <a:pt x="135861" y="75753"/>
                  </a:cubicBezTo>
                  <a:cubicBezTo>
                    <a:pt x="137360" y="76877"/>
                    <a:pt x="138512" y="78403"/>
                    <a:pt x="139837" y="79728"/>
                  </a:cubicBezTo>
                </a:path>
              </a:pathLst>
            </a:custGeom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43 Forma libre"/>
            <p:cNvSpPr/>
            <p:nvPr/>
          </p:nvSpPr>
          <p:spPr>
            <a:xfrm>
              <a:off x="2437077" y="1832776"/>
              <a:ext cx="131197" cy="55659"/>
            </a:xfrm>
            <a:custGeom>
              <a:avLst/>
              <a:gdLst>
                <a:gd name="connsiteX0" fmla="*/ 80202 w 139837"/>
                <a:gd name="connsiteY0" fmla="*/ 67802 h 83704"/>
                <a:gd name="connsiteX1" fmla="*/ 48397 w 139837"/>
                <a:gd name="connsiteY1" fmla="*/ 59850 h 83704"/>
                <a:gd name="connsiteX2" fmla="*/ 20567 w 139837"/>
                <a:gd name="connsiteY2" fmla="*/ 47923 h 83704"/>
                <a:gd name="connsiteX3" fmla="*/ 689 w 139837"/>
                <a:gd name="connsiteY3" fmla="*/ 28045 h 83704"/>
                <a:gd name="connsiteX4" fmla="*/ 4664 w 139837"/>
                <a:gd name="connsiteY4" fmla="*/ 16118 h 83704"/>
                <a:gd name="connsiteX5" fmla="*/ 32494 w 139837"/>
                <a:gd name="connsiteY5" fmla="*/ 12142 h 83704"/>
                <a:gd name="connsiteX6" fmla="*/ 44421 w 139837"/>
                <a:gd name="connsiteY6" fmla="*/ 8167 h 83704"/>
                <a:gd name="connsiteX7" fmla="*/ 72250 w 139837"/>
                <a:gd name="connsiteY7" fmla="*/ 4191 h 83704"/>
                <a:gd name="connsiteX8" fmla="*/ 60323 w 139837"/>
                <a:gd name="connsiteY8" fmla="*/ 16118 h 83704"/>
                <a:gd name="connsiteX9" fmla="*/ 48397 w 139837"/>
                <a:gd name="connsiteY9" fmla="*/ 24069 h 83704"/>
                <a:gd name="connsiteX10" fmla="*/ 28518 w 139837"/>
                <a:gd name="connsiteY10" fmla="*/ 39972 h 83704"/>
                <a:gd name="connsiteX11" fmla="*/ 24543 w 139837"/>
                <a:gd name="connsiteY11" fmla="*/ 75753 h 83704"/>
                <a:gd name="connsiteX12" fmla="*/ 36470 w 139837"/>
                <a:gd name="connsiteY12" fmla="*/ 83704 h 83704"/>
                <a:gd name="connsiteX13" fmla="*/ 56348 w 139837"/>
                <a:gd name="connsiteY13" fmla="*/ 79728 h 83704"/>
                <a:gd name="connsiteX14" fmla="*/ 64299 w 139837"/>
                <a:gd name="connsiteY14" fmla="*/ 67802 h 83704"/>
                <a:gd name="connsiteX15" fmla="*/ 72250 w 139837"/>
                <a:gd name="connsiteY15" fmla="*/ 59850 h 83704"/>
                <a:gd name="connsiteX16" fmla="*/ 72250 w 139837"/>
                <a:gd name="connsiteY16" fmla="*/ 32021 h 83704"/>
                <a:gd name="connsiteX17" fmla="*/ 68275 w 139837"/>
                <a:gd name="connsiteY17" fmla="*/ 20094 h 83704"/>
                <a:gd name="connsiteX18" fmla="*/ 56348 w 139837"/>
                <a:gd name="connsiteY18" fmla="*/ 16118 h 83704"/>
                <a:gd name="connsiteX19" fmla="*/ 44421 w 139837"/>
                <a:gd name="connsiteY19" fmla="*/ 20094 h 83704"/>
                <a:gd name="connsiteX20" fmla="*/ 56348 w 139837"/>
                <a:gd name="connsiteY20" fmla="*/ 43948 h 83704"/>
                <a:gd name="connsiteX21" fmla="*/ 64299 w 139837"/>
                <a:gd name="connsiteY21" fmla="*/ 55875 h 83704"/>
                <a:gd name="connsiteX22" fmla="*/ 88153 w 139837"/>
                <a:gd name="connsiteY22" fmla="*/ 67802 h 83704"/>
                <a:gd name="connsiteX23" fmla="*/ 100080 w 139837"/>
                <a:gd name="connsiteY23" fmla="*/ 63826 h 83704"/>
                <a:gd name="connsiteX24" fmla="*/ 108031 w 139837"/>
                <a:gd name="connsiteY24" fmla="*/ 39972 h 83704"/>
                <a:gd name="connsiteX25" fmla="*/ 104056 w 139837"/>
                <a:gd name="connsiteY25" fmla="*/ 16118 h 83704"/>
                <a:gd name="connsiteX26" fmla="*/ 92129 w 139837"/>
                <a:gd name="connsiteY26" fmla="*/ 12142 h 83704"/>
                <a:gd name="connsiteX27" fmla="*/ 76226 w 139837"/>
                <a:gd name="connsiteY27" fmla="*/ 4191 h 83704"/>
                <a:gd name="connsiteX28" fmla="*/ 92129 w 139837"/>
                <a:gd name="connsiteY28" fmla="*/ 32021 h 83704"/>
                <a:gd name="connsiteX29" fmla="*/ 100080 w 139837"/>
                <a:gd name="connsiteY29" fmla="*/ 43948 h 83704"/>
                <a:gd name="connsiteX30" fmla="*/ 112007 w 139837"/>
                <a:gd name="connsiteY30" fmla="*/ 51899 h 83704"/>
                <a:gd name="connsiteX31" fmla="*/ 123934 w 139837"/>
                <a:gd name="connsiteY31" fmla="*/ 67802 h 83704"/>
                <a:gd name="connsiteX32" fmla="*/ 135861 w 139837"/>
                <a:gd name="connsiteY32" fmla="*/ 75753 h 83704"/>
                <a:gd name="connsiteX33" fmla="*/ 139837 w 139837"/>
                <a:gd name="connsiteY33" fmla="*/ 79728 h 83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837" h="83704">
                  <a:moveTo>
                    <a:pt x="80202" y="67802"/>
                  </a:moveTo>
                  <a:cubicBezTo>
                    <a:pt x="72638" y="66289"/>
                    <a:pt x="56549" y="63926"/>
                    <a:pt x="48397" y="59850"/>
                  </a:cubicBezTo>
                  <a:cubicBezTo>
                    <a:pt x="20945" y="46123"/>
                    <a:pt x="53661" y="56197"/>
                    <a:pt x="20567" y="47923"/>
                  </a:cubicBezTo>
                  <a:cubicBezTo>
                    <a:pt x="13609" y="43284"/>
                    <a:pt x="2346" y="37985"/>
                    <a:pt x="689" y="28045"/>
                  </a:cubicBezTo>
                  <a:cubicBezTo>
                    <a:pt x="0" y="23911"/>
                    <a:pt x="916" y="17992"/>
                    <a:pt x="4664" y="16118"/>
                  </a:cubicBezTo>
                  <a:cubicBezTo>
                    <a:pt x="13046" y="11927"/>
                    <a:pt x="23217" y="13467"/>
                    <a:pt x="32494" y="12142"/>
                  </a:cubicBezTo>
                  <a:cubicBezTo>
                    <a:pt x="36470" y="10817"/>
                    <a:pt x="40312" y="8989"/>
                    <a:pt x="44421" y="8167"/>
                  </a:cubicBezTo>
                  <a:cubicBezTo>
                    <a:pt x="53610" y="6329"/>
                    <a:pt x="63869" y="0"/>
                    <a:pt x="72250" y="4191"/>
                  </a:cubicBezTo>
                  <a:cubicBezTo>
                    <a:pt x="77279" y="6705"/>
                    <a:pt x="64642" y="12519"/>
                    <a:pt x="60323" y="16118"/>
                  </a:cubicBezTo>
                  <a:cubicBezTo>
                    <a:pt x="56653" y="19177"/>
                    <a:pt x="52128" y="21084"/>
                    <a:pt x="48397" y="24069"/>
                  </a:cubicBezTo>
                  <a:cubicBezTo>
                    <a:pt x="20080" y="46723"/>
                    <a:pt x="65215" y="15508"/>
                    <a:pt x="28518" y="39972"/>
                  </a:cubicBezTo>
                  <a:cubicBezTo>
                    <a:pt x="19321" y="53768"/>
                    <a:pt x="14340" y="55348"/>
                    <a:pt x="24543" y="75753"/>
                  </a:cubicBezTo>
                  <a:cubicBezTo>
                    <a:pt x="26680" y="80027"/>
                    <a:pt x="32494" y="81054"/>
                    <a:pt x="36470" y="83704"/>
                  </a:cubicBezTo>
                  <a:cubicBezTo>
                    <a:pt x="43096" y="82379"/>
                    <a:pt x="50481" y="83080"/>
                    <a:pt x="56348" y="79728"/>
                  </a:cubicBezTo>
                  <a:cubicBezTo>
                    <a:pt x="60496" y="77358"/>
                    <a:pt x="61314" y="71533"/>
                    <a:pt x="64299" y="67802"/>
                  </a:cubicBezTo>
                  <a:cubicBezTo>
                    <a:pt x="66641" y="64875"/>
                    <a:pt x="69600" y="62501"/>
                    <a:pt x="72250" y="59850"/>
                  </a:cubicBezTo>
                  <a:cubicBezTo>
                    <a:pt x="77660" y="43622"/>
                    <a:pt x="77626" y="50838"/>
                    <a:pt x="72250" y="32021"/>
                  </a:cubicBezTo>
                  <a:cubicBezTo>
                    <a:pt x="71099" y="27992"/>
                    <a:pt x="71238" y="23057"/>
                    <a:pt x="68275" y="20094"/>
                  </a:cubicBezTo>
                  <a:cubicBezTo>
                    <a:pt x="65312" y="17131"/>
                    <a:pt x="60324" y="17443"/>
                    <a:pt x="56348" y="16118"/>
                  </a:cubicBezTo>
                  <a:cubicBezTo>
                    <a:pt x="52372" y="17443"/>
                    <a:pt x="45977" y="16203"/>
                    <a:pt x="44421" y="20094"/>
                  </a:cubicBezTo>
                  <a:cubicBezTo>
                    <a:pt x="39692" y="31918"/>
                    <a:pt x="51130" y="37425"/>
                    <a:pt x="56348" y="43948"/>
                  </a:cubicBezTo>
                  <a:cubicBezTo>
                    <a:pt x="59333" y="47679"/>
                    <a:pt x="60920" y="52496"/>
                    <a:pt x="64299" y="55875"/>
                  </a:cubicBezTo>
                  <a:cubicBezTo>
                    <a:pt x="72005" y="63581"/>
                    <a:pt x="78454" y="64569"/>
                    <a:pt x="88153" y="67802"/>
                  </a:cubicBezTo>
                  <a:cubicBezTo>
                    <a:pt x="92129" y="66477"/>
                    <a:pt x="97644" y="67236"/>
                    <a:pt x="100080" y="63826"/>
                  </a:cubicBezTo>
                  <a:cubicBezTo>
                    <a:pt x="104952" y="57006"/>
                    <a:pt x="108031" y="39972"/>
                    <a:pt x="108031" y="39972"/>
                  </a:cubicBezTo>
                  <a:cubicBezTo>
                    <a:pt x="106706" y="32021"/>
                    <a:pt x="108055" y="23117"/>
                    <a:pt x="104056" y="16118"/>
                  </a:cubicBezTo>
                  <a:cubicBezTo>
                    <a:pt x="101977" y="12479"/>
                    <a:pt x="95981" y="13793"/>
                    <a:pt x="92129" y="12142"/>
                  </a:cubicBezTo>
                  <a:cubicBezTo>
                    <a:pt x="86682" y="9807"/>
                    <a:pt x="81527" y="6841"/>
                    <a:pt x="76226" y="4191"/>
                  </a:cubicBezTo>
                  <a:cubicBezTo>
                    <a:pt x="82678" y="23546"/>
                    <a:pt x="77086" y="10960"/>
                    <a:pt x="92129" y="32021"/>
                  </a:cubicBezTo>
                  <a:cubicBezTo>
                    <a:pt x="94906" y="35909"/>
                    <a:pt x="96701" y="40569"/>
                    <a:pt x="100080" y="43948"/>
                  </a:cubicBezTo>
                  <a:cubicBezTo>
                    <a:pt x="103459" y="47327"/>
                    <a:pt x="108031" y="49249"/>
                    <a:pt x="112007" y="51899"/>
                  </a:cubicBezTo>
                  <a:cubicBezTo>
                    <a:pt x="115983" y="57200"/>
                    <a:pt x="119249" y="63117"/>
                    <a:pt x="123934" y="67802"/>
                  </a:cubicBezTo>
                  <a:cubicBezTo>
                    <a:pt x="127313" y="71181"/>
                    <a:pt x="132038" y="72886"/>
                    <a:pt x="135861" y="75753"/>
                  </a:cubicBezTo>
                  <a:cubicBezTo>
                    <a:pt x="137360" y="76877"/>
                    <a:pt x="138512" y="78403"/>
                    <a:pt x="139837" y="79728"/>
                  </a:cubicBezTo>
                </a:path>
              </a:pathLst>
            </a:custGeom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69 Grupo"/>
            <p:cNvGrpSpPr/>
            <p:nvPr/>
          </p:nvGrpSpPr>
          <p:grpSpPr>
            <a:xfrm>
              <a:off x="3657600" y="2438400"/>
              <a:ext cx="381000" cy="121416"/>
              <a:chOff x="4876800" y="2331216"/>
              <a:chExt cx="990600" cy="381000"/>
            </a:xfrm>
            <a:solidFill>
              <a:schemeClr val="accent2"/>
            </a:solidFill>
          </p:grpSpPr>
          <p:sp>
            <p:nvSpPr>
              <p:cNvPr id="50" name="49 Elipse"/>
              <p:cNvSpPr/>
              <p:nvPr/>
            </p:nvSpPr>
            <p:spPr>
              <a:xfrm>
                <a:off x="4876800" y="2331216"/>
                <a:ext cx="990600" cy="381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50 Forma libre"/>
              <p:cNvSpPr/>
              <p:nvPr/>
            </p:nvSpPr>
            <p:spPr>
              <a:xfrm>
                <a:off x="4937928" y="2394019"/>
                <a:ext cx="857460" cy="262933"/>
              </a:xfrm>
              <a:custGeom>
                <a:avLst/>
                <a:gdLst>
                  <a:gd name="connsiteX0" fmla="*/ 65314 w 857460"/>
                  <a:gd name="connsiteY0" fmla="*/ 147376 h 262933"/>
                  <a:gd name="connsiteX1" fmla="*/ 5024 w 857460"/>
                  <a:gd name="connsiteY1" fmla="*/ 92111 h 262933"/>
                  <a:gd name="connsiteX2" fmla="*/ 95460 w 857460"/>
                  <a:gd name="connsiteY2" fmla="*/ 66990 h 262933"/>
                  <a:gd name="connsiteX3" fmla="*/ 145701 w 857460"/>
                  <a:gd name="connsiteY3" fmla="*/ 16748 h 262933"/>
                  <a:gd name="connsiteX4" fmla="*/ 261257 w 857460"/>
                  <a:gd name="connsiteY4" fmla="*/ 162449 h 262933"/>
                  <a:gd name="connsiteX5" fmla="*/ 356717 w 857460"/>
                  <a:gd name="connsiteY5" fmla="*/ 1675 h 262933"/>
                  <a:gd name="connsiteX6" fmla="*/ 442128 w 857460"/>
                  <a:gd name="connsiteY6" fmla="*/ 172497 h 262933"/>
                  <a:gd name="connsiteX7" fmla="*/ 527539 w 857460"/>
                  <a:gd name="connsiteY7" fmla="*/ 11724 h 262933"/>
                  <a:gd name="connsiteX8" fmla="*/ 617974 w 857460"/>
                  <a:gd name="connsiteY8" fmla="*/ 147376 h 262933"/>
                  <a:gd name="connsiteX9" fmla="*/ 693336 w 857460"/>
                  <a:gd name="connsiteY9" fmla="*/ 36845 h 262933"/>
                  <a:gd name="connsiteX10" fmla="*/ 849086 w 857460"/>
                  <a:gd name="connsiteY10" fmla="*/ 97135 h 262933"/>
                  <a:gd name="connsiteX11" fmla="*/ 743578 w 857460"/>
                  <a:gd name="connsiteY11" fmla="*/ 117231 h 262933"/>
                  <a:gd name="connsiteX12" fmla="*/ 668216 w 857460"/>
                  <a:gd name="connsiteY12" fmla="*/ 197618 h 262933"/>
                  <a:gd name="connsiteX13" fmla="*/ 628022 w 857460"/>
                  <a:gd name="connsiteY13" fmla="*/ 217715 h 262933"/>
                  <a:gd name="connsiteX14" fmla="*/ 537587 w 857460"/>
                  <a:gd name="connsiteY14" fmla="*/ 102159 h 262933"/>
                  <a:gd name="connsiteX15" fmla="*/ 482321 w 857460"/>
                  <a:gd name="connsiteY15" fmla="*/ 227763 h 262933"/>
                  <a:gd name="connsiteX16" fmla="*/ 411983 w 857460"/>
                  <a:gd name="connsiteY16" fmla="*/ 242836 h 262933"/>
                  <a:gd name="connsiteX17" fmla="*/ 356717 w 857460"/>
                  <a:gd name="connsiteY17" fmla="*/ 107183 h 262933"/>
                  <a:gd name="connsiteX18" fmla="*/ 291402 w 857460"/>
                  <a:gd name="connsiteY18" fmla="*/ 222739 h 262933"/>
                  <a:gd name="connsiteX19" fmla="*/ 256233 w 857460"/>
                  <a:gd name="connsiteY19" fmla="*/ 227763 h 262933"/>
                  <a:gd name="connsiteX20" fmla="*/ 125605 w 857460"/>
                  <a:gd name="connsiteY20" fmla="*/ 102159 h 262933"/>
                  <a:gd name="connsiteX21" fmla="*/ 65314 w 857460"/>
                  <a:gd name="connsiteY21" fmla="*/ 147376 h 26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57460" h="262933">
                    <a:moveTo>
                      <a:pt x="65314" y="147376"/>
                    </a:moveTo>
                    <a:cubicBezTo>
                      <a:pt x="45217" y="145701"/>
                      <a:pt x="0" y="105509"/>
                      <a:pt x="5024" y="92111"/>
                    </a:cubicBezTo>
                    <a:cubicBezTo>
                      <a:pt x="10048" y="78713"/>
                      <a:pt x="72014" y="79550"/>
                      <a:pt x="95460" y="66990"/>
                    </a:cubicBezTo>
                    <a:cubicBezTo>
                      <a:pt x="118906" y="54430"/>
                      <a:pt x="118068" y="838"/>
                      <a:pt x="145701" y="16748"/>
                    </a:cubicBezTo>
                    <a:cubicBezTo>
                      <a:pt x="173334" y="32658"/>
                      <a:pt x="226088" y="164961"/>
                      <a:pt x="261257" y="162449"/>
                    </a:cubicBezTo>
                    <a:cubicBezTo>
                      <a:pt x="296426" y="159937"/>
                      <a:pt x="326572" y="0"/>
                      <a:pt x="356717" y="1675"/>
                    </a:cubicBezTo>
                    <a:cubicBezTo>
                      <a:pt x="386862" y="3350"/>
                      <a:pt x="413658" y="170822"/>
                      <a:pt x="442128" y="172497"/>
                    </a:cubicBezTo>
                    <a:cubicBezTo>
                      <a:pt x="470598" y="174172"/>
                      <a:pt x="498231" y="15911"/>
                      <a:pt x="527539" y="11724"/>
                    </a:cubicBezTo>
                    <a:cubicBezTo>
                      <a:pt x="556847" y="7537"/>
                      <a:pt x="590341" y="143189"/>
                      <a:pt x="617974" y="147376"/>
                    </a:cubicBezTo>
                    <a:cubicBezTo>
                      <a:pt x="645607" y="151563"/>
                      <a:pt x="654817" y="45218"/>
                      <a:pt x="693336" y="36845"/>
                    </a:cubicBezTo>
                    <a:cubicBezTo>
                      <a:pt x="731855" y="28472"/>
                      <a:pt x="840712" y="83737"/>
                      <a:pt x="849086" y="97135"/>
                    </a:cubicBezTo>
                    <a:cubicBezTo>
                      <a:pt x="857460" y="110533"/>
                      <a:pt x="773723" y="100484"/>
                      <a:pt x="743578" y="117231"/>
                    </a:cubicBezTo>
                    <a:cubicBezTo>
                      <a:pt x="713433" y="133978"/>
                      <a:pt x="687475" y="180871"/>
                      <a:pt x="668216" y="197618"/>
                    </a:cubicBezTo>
                    <a:cubicBezTo>
                      <a:pt x="648957" y="214365"/>
                      <a:pt x="649793" y="233625"/>
                      <a:pt x="628022" y="217715"/>
                    </a:cubicBezTo>
                    <a:cubicBezTo>
                      <a:pt x="606251" y="201805"/>
                      <a:pt x="561870" y="100484"/>
                      <a:pt x="537587" y="102159"/>
                    </a:cubicBezTo>
                    <a:cubicBezTo>
                      <a:pt x="513304" y="103834"/>
                      <a:pt x="503255" y="204317"/>
                      <a:pt x="482321" y="227763"/>
                    </a:cubicBezTo>
                    <a:cubicBezTo>
                      <a:pt x="461387" y="251209"/>
                      <a:pt x="432917" y="262933"/>
                      <a:pt x="411983" y="242836"/>
                    </a:cubicBezTo>
                    <a:cubicBezTo>
                      <a:pt x="391049" y="222739"/>
                      <a:pt x="376814" y="110533"/>
                      <a:pt x="356717" y="107183"/>
                    </a:cubicBezTo>
                    <a:cubicBezTo>
                      <a:pt x="336620" y="103833"/>
                      <a:pt x="308149" y="202642"/>
                      <a:pt x="291402" y="222739"/>
                    </a:cubicBezTo>
                    <a:cubicBezTo>
                      <a:pt x="274655" y="242836"/>
                      <a:pt x="283866" y="247860"/>
                      <a:pt x="256233" y="227763"/>
                    </a:cubicBezTo>
                    <a:cubicBezTo>
                      <a:pt x="228600" y="207666"/>
                      <a:pt x="158262" y="116394"/>
                      <a:pt x="125605" y="102159"/>
                    </a:cubicBezTo>
                    <a:cubicBezTo>
                      <a:pt x="92948" y="87924"/>
                      <a:pt x="85411" y="149051"/>
                      <a:pt x="65314" y="147376"/>
                    </a:cubicBezTo>
                    <a:close/>
                  </a:path>
                </a:pathLst>
              </a:cu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45 Forma libre"/>
            <p:cNvSpPr/>
            <p:nvPr/>
          </p:nvSpPr>
          <p:spPr>
            <a:xfrm>
              <a:off x="3200400" y="1295400"/>
              <a:ext cx="73238" cy="87803"/>
            </a:xfrm>
            <a:custGeom>
              <a:avLst/>
              <a:gdLst>
                <a:gd name="connsiteX0" fmla="*/ 0 w 73238"/>
                <a:gd name="connsiteY0" fmla="*/ 0 h 87803"/>
                <a:gd name="connsiteX1" fmla="*/ 0 w 73238"/>
                <a:gd name="connsiteY1" fmla="*/ 0 h 87803"/>
                <a:gd name="connsiteX2" fmla="*/ 50242 w 73238"/>
                <a:gd name="connsiteY2" fmla="*/ 50242 h 87803"/>
                <a:gd name="connsiteX3" fmla="*/ 35169 w 73238"/>
                <a:gd name="connsiteY3" fmla="*/ 60290 h 87803"/>
                <a:gd name="connsiteX4" fmla="*/ 10048 w 73238"/>
                <a:gd name="connsiteY4" fmla="*/ 85411 h 87803"/>
                <a:gd name="connsiteX5" fmla="*/ 5024 w 73238"/>
                <a:gd name="connsiteY5" fmla="*/ 70338 h 87803"/>
                <a:gd name="connsiteX6" fmla="*/ 20097 w 73238"/>
                <a:gd name="connsiteY6" fmla="*/ 15072 h 87803"/>
                <a:gd name="connsiteX7" fmla="*/ 0 w 73238"/>
                <a:gd name="connsiteY7" fmla="*/ 0 h 87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238" h="87803">
                  <a:moveTo>
                    <a:pt x="0" y="0"/>
                  </a:moveTo>
                  <a:lnTo>
                    <a:pt x="0" y="0"/>
                  </a:lnTo>
                  <a:cubicBezTo>
                    <a:pt x="14102" y="8974"/>
                    <a:pt x="73238" y="21497"/>
                    <a:pt x="50242" y="50242"/>
                  </a:cubicBezTo>
                  <a:cubicBezTo>
                    <a:pt x="46470" y="54957"/>
                    <a:pt x="40193" y="56941"/>
                    <a:pt x="35169" y="60290"/>
                  </a:cubicBezTo>
                  <a:cubicBezTo>
                    <a:pt x="32298" y="64597"/>
                    <a:pt x="19618" y="87803"/>
                    <a:pt x="10048" y="85411"/>
                  </a:cubicBezTo>
                  <a:cubicBezTo>
                    <a:pt x="4910" y="84127"/>
                    <a:pt x="6699" y="75362"/>
                    <a:pt x="5024" y="70338"/>
                  </a:cubicBezTo>
                  <a:cubicBezTo>
                    <a:pt x="16358" y="25007"/>
                    <a:pt x="10706" y="43246"/>
                    <a:pt x="20097" y="15072"/>
                  </a:cubicBezTo>
                  <a:cubicBezTo>
                    <a:pt x="3435" y="9518"/>
                    <a:pt x="3349" y="2512"/>
                    <a:pt x="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46 Forma libre"/>
            <p:cNvSpPr/>
            <p:nvPr/>
          </p:nvSpPr>
          <p:spPr>
            <a:xfrm>
              <a:off x="3276600" y="1219200"/>
              <a:ext cx="73238" cy="87803"/>
            </a:xfrm>
            <a:custGeom>
              <a:avLst/>
              <a:gdLst>
                <a:gd name="connsiteX0" fmla="*/ 0 w 73238"/>
                <a:gd name="connsiteY0" fmla="*/ 0 h 87803"/>
                <a:gd name="connsiteX1" fmla="*/ 0 w 73238"/>
                <a:gd name="connsiteY1" fmla="*/ 0 h 87803"/>
                <a:gd name="connsiteX2" fmla="*/ 50242 w 73238"/>
                <a:gd name="connsiteY2" fmla="*/ 50242 h 87803"/>
                <a:gd name="connsiteX3" fmla="*/ 35169 w 73238"/>
                <a:gd name="connsiteY3" fmla="*/ 60290 h 87803"/>
                <a:gd name="connsiteX4" fmla="*/ 10048 w 73238"/>
                <a:gd name="connsiteY4" fmla="*/ 85411 h 87803"/>
                <a:gd name="connsiteX5" fmla="*/ 5024 w 73238"/>
                <a:gd name="connsiteY5" fmla="*/ 70338 h 87803"/>
                <a:gd name="connsiteX6" fmla="*/ 20097 w 73238"/>
                <a:gd name="connsiteY6" fmla="*/ 15072 h 87803"/>
                <a:gd name="connsiteX7" fmla="*/ 0 w 73238"/>
                <a:gd name="connsiteY7" fmla="*/ 0 h 87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238" h="87803">
                  <a:moveTo>
                    <a:pt x="0" y="0"/>
                  </a:moveTo>
                  <a:lnTo>
                    <a:pt x="0" y="0"/>
                  </a:lnTo>
                  <a:cubicBezTo>
                    <a:pt x="14102" y="8974"/>
                    <a:pt x="73238" y="21497"/>
                    <a:pt x="50242" y="50242"/>
                  </a:cubicBezTo>
                  <a:cubicBezTo>
                    <a:pt x="46470" y="54957"/>
                    <a:pt x="40193" y="56941"/>
                    <a:pt x="35169" y="60290"/>
                  </a:cubicBezTo>
                  <a:cubicBezTo>
                    <a:pt x="32298" y="64597"/>
                    <a:pt x="19618" y="87803"/>
                    <a:pt x="10048" y="85411"/>
                  </a:cubicBezTo>
                  <a:cubicBezTo>
                    <a:pt x="4910" y="84127"/>
                    <a:pt x="6699" y="75362"/>
                    <a:pt x="5024" y="70338"/>
                  </a:cubicBezTo>
                  <a:cubicBezTo>
                    <a:pt x="16358" y="25007"/>
                    <a:pt x="10706" y="43246"/>
                    <a:pt x="20097" y="15072"/>
                  </a:cubicBezTo>
                  <a:cubicBezTo>
                    <a:pt x="3435" y="9518"/>
                    <a:pt x="3349" y="2512"/>
                    <a:pt x="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47 Forma libre"/>
            <p:cNvSpPr/>
            <p:nvPr/>
          </p:nvSpPr>
          <p:spPr>
            <a:xfrm>
              <a:off x="2668325" y="1955358"/>
              <a:ext cx="378350" cy="544002"/>
            </a:xfrm>
            <a:custGeom>
              <a:avLst/>
              <a:gdLst>
                <a:gd name="connsiteX0" fmla="*/ 134510 w 378350"/>
                <a:gd name="connsiteY0" fmla="*/ 167640 h 544002"/>
                <a:gd name="connsiteX1" fmla="*/ 102705 w 378350"/>
                <a:gd name="connsiteY1" fmla="*/ 52346 h 544002"/>
                <a:gd name="connsiteX2" fmla="*/ 182218 w 378350"/>
                <a:gd name="connsiteY2" fmla="*/ 12590 h 544002"/>
                <a:gd name="connsiteX3" fmla="*/ 206072 w 378350"/>
                <a:gd name="connsiteY3" fmla="*/ 127884 h 544002"/>
                <a:gd name="connsiteX4" fmla="*/ 233901 w 378350"/>
                <a:gd name="connsiteY4" fmla="*/ 278959 h 544002"/>
                <a:gd name="connsiteX5" fmla="*/ 301487 w 378350"/>
                <a:gd name="connsiteY5" fmla="*/ 402204 h 544002"/>
                <a:gd name="connsiteX6" fmla="*/ 373049 w 378350"/>
                <a:gd name="connsiteY6" fmla="*/ 481717 h 544002"/>
                <a:gd name="connsiteX7" fmla="*/ 333292 w 378350"/>
                <a:gd name="connsiteY7" fmla="*/ 517498 h 544002"/>
                <a:gd name="connsiteX8" fmla="*/ 198120 w 378350"/>
                <a:gd name="connsiteY8" fmla="*/ 322691 h 544002"/>
                <a:gd name="connsiteX9" fmla="*/ 178242 w 378350"/>
                <a:gd name="connsiteY9" fmla="*/ 271007 h 544002"/>
                <a:gd name="connsiteX10" fmla="*/ 146437 w 378350"/>
                <a:gd name="connsiteY10" fmla="*/ 290885 h 544002"/>
                <a:gd name="connsiteX11" fmla="*/ 229925 w 378350"/>
                <a:gd name="connsiteY11" fmla="*/ 410155 h 544002"/>
                <a:gd name="connsiteX12" fmla="*/ 245828 w 378350"/>
                <a:gd name="connsiteY12" fmla="*/ 469790 h 544002"/>
                <a:gd name="connsiteX13" fmla="*/ 190169 w 378350"/>
                <a:gd name="connsiteY13" fmla="*/ 453887 h 544002"/>
                <a:gd name="connsiteX14" fmla="*/ 130534 w 378350"/>
                <a:gd name="connsiteY14" fmla="*/ 302812 h 544002"/>
                <a:gd name="connsiteX15" fmla="*/ 82826 w 378350"/>
                <a:gd name="connsiteY15" fmla="*/ 318715 h 544002"/>
                <a:gd name="connsiteX16" fmla="*/ 166315 w 378350"/>
                <a:gd name="connsiteY16" fmla="*/ 457863 h 544002"/>
                <a:gd name="connsiteX17" fmla="*/ 102705 w 378350"/>
                <a:gd name="connsiteY17" fmla="*/ 489668 h 544002"/>
                <a:gd name="connsiteX18" fmla="*/ 66924 w 378350"/>
                <a:gd name="connsiteY18" fmla="*/ 286910 h 544002"/>
                <a:gd name="connsiteX19" fmla="*/ 3313 w 378350"/>
                <a:gd name="connsiteY19" fmla="*/ 151738 h 544002"/>
                <a:gd name="connsiteX20" fmla="*/ 47045 w 378350"/>
                <a:gd name="connsiteY20" fmla="*/ 143786 h 544002"/>
                <a:gd name="connsiteX21" fmla="*/ 86802 w 378350"/>
                <a:gd name="connsiteY21" fmla="*/ 267032 h 544002"/>
                <a:gd name="connsiteX22" fmla="*/ 106680 w 378350"/>
                <a:gd name="connsiteY22" fmla="*/ 271007 h 544002"/>
                <a:gd name="connsiteX23" fmla="*/ 43070 w 378350"/>
                <a:gd name="connsiteY23" fmla="*/ 72225 h 544002"/>
                <a:gd name="connsiteX24" fmla="*/ 86802 w 378350"/>
                <a:gd name="connsiteY24" fmla="*/ 127884 h 544002"/>
                <a:gd name="connsiteX25" fmla="*/ 142461 w 378350"/>
                <a:gd name="connsiteY25" fmla="*/ 243178 h 544002"/>
                <a:gd name="connsiteX26" fmla="*/ 134510 w 378350"/>
                <a:gd name="connsiteY26" fmla="*/ 167640 h 54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8350" h="544002">
                  <a:moveTo>
                    <a:pt x="134510" y="167640"/>
                  </a:moveTo>
                  <a:cubicBezTo>
                    <a:pt x="127884" y="135835"/>
                    <a:pt x="94754" y="78188"/>
                    <a:pt x="102705" y="52346"/>
                  </a:cubicBezTo>
                  <a:cubicBezTo>
                    <a:pt x="110656" y="26504"/>
                    <a:pt x="164990" y="0"/>
                    <a:pt x="182218" y="12590"/>
                  </a:cubicBezTo>
                  <a:cubicBezTo>
                    <a:pt x="199446" y="25180"/>
                    <a:pt x="197458" y="83489"/>
                    <a:pt x="206072" y="127884"/>
                  </a:cubicBezTo>
                  <a:cubicBezTo>
                    <a:pt x="214686" y="172279"/>
                    <a:pt x="217999" y="233239"/>
                    <a:pt x="233901" y="278959"/>
                  </a:cubicBezTo>
                  <a:cubicBezTo>
                    <a:pt x="249804" y="324679"/>
                    <a:pt x="278296" y="368411"/>
                    <a:pt x="301487" y="402204"/>
                  </a:cubicBezTo>
                  <a:cubicBezTo>
                    <a:pt x="324678" y="435997"/>
                    <a:pt x="367748" y="462501"/>
                    <a:pt x="373049" y="481717"/>
                  </a:cubicBezTo>
                  <a:cubicBezTo>
                    <a:pt x="378350" y="500933"/>
                    <a:pt x="362447" y="544002"/>
                    <a:pt x="333292" y="517498"/>
                  </a:cubicBezTo>
                  <a:cubicBezTo>
                    <a:pt x="304137" y="490994"/>
                    <a:pt x="223962" y="363773"/>
                    <a:pt x="198120" y="322691"/>
                  </a:cubicBezTo>
                  <a:cubicBezTo>
                    <a:pt x="172278" y="281609"/>
                    <a:pt x="186856" y="276308"/>
                    <a:pt x="178242" y="271007"/>
                  </a:cubicBezTo>
                  <a:cubicBezTo>
                    <a:pt x="169628" y="265706"/>
                    <a:pt x="137823" y="267694"/>
                    <a:pt x="146437" y="290885"/>
                  </a:cubicBezTo>
                  <a:cubicBezTo>
                    <a:pt x="155051" y="314076"/>
                    <a:pt x="213360" y="380338"/>
                    <a:pt x="229925" y="410155"/>
                  </a:cubicBezTo>
                  <a:cubicBezTo>
                    <a:pt x="246490" y="439972"/>
                    <a:pt x="252454" y="462501"/>
                    <a:pt x="245828" y="469790"/>
                  </a:cubicBezTo>
                  <a:cubicBezTo>
                    <a:pt x="239202" y="477079"/>
                    <a:pt x="209385" y="481717"/>
                    <a:pt x="190169" y="453887"/>
                  </a:cubicBezTo>
                  <a:cubicBezTo>
                    <a:pt x="170953" y="426057"/>
                    <a:pt x="148424" y="325341"/>
                    <a:pt x="130534" y="302812"/>
                  </a:cubicBezTo>
                  <a:cubicBezTo>
                    <a:pt x="112644" y="280283"/>
                    <a:pt x="76863" y="292873"/>
                    <a:pt x="82826" y="318715"/>
                  </a:cubicBezTo>
                  <a:cubicBezTo>
                    <a:pt x="88789" y="344557"/>
                    <a:pt x="163002" y="429371"/>
                    <a:pt x="166315" y="457863"/>
                  </a:cubicBezTo>
                  <a:cubicBezTo>
                    <a:pt x="169628" y="486355"/>
                    <a:pt x="119270" y="518160"/>
                    <a:pt x="102705" y="489668"/>
                  </a:cubicBezTo>
                  <a:cubicBezTo>
                    <a:pt x="86140" y="461176"/>
                    <a:pt x="83489" y="343232"/>
                    <a:pt x="66924" y="286910"/>
                  </a:cubicBezTo>
                  <a:cubicBezTo>
                    <a:pt x="50359" y="230588"/>
                    <a:pt x="6626" y="175592"/>
                    <a:pt x="3313" y="151738"/>
                  </a:cubicBezTo>
                  <a:cubicBezTo>
                    <a:pt x="0" y="127884"/>
                    <a:pt x="33130" y="124570"/>
                    <a:pt x="47045" y="143786"/>
                  </a:cubicBezTo>
                  <a:cubicBezTo>
                    <a:pt x="60960" y="163002"/>
                    <a:pt x="76863" y="245829"/>
                    <a:pt x="86802" y="267032"/>
                  </a:cubicBezTo>
                  <a:cubicBezTo>
                    <a:pt x="96741" y="288235"/>
                    <a:pt x="113969" y="303475"/>
                    <a:pt x="106680" y="271007"/>
                  </a:cubicBezTo>
                  <a:cubicBezTo>
                    <a:pt x="99391" y="238539"/>
                    <a:pt x="46383" y="96079"/>
                    <a:pt x="43070" y="72225"/>
                  </a:cubicBezTo>
                  <a:cubicBezTo>
                    <a:pt x="39757" y="48371"/>
                    <a:pt x="70237" y="99392"/>
                    <a:pt x="86802" y="127884"/>
                  </a:cubicBezTo>
                  <a:cubicBezTo>
                    <a:pt x="103367" y="156376"/>
                    <a:pt x="135835" y="238540"/>
                    <a:pt x="142461" y="243178"/>
                  </a:cubicBezTo>
                  <a:cubicBezTo>
                    <a:pt x="149087" y="247816"/>
                    <a:pt x="141136" y="199445"/>
                    <a:pt x="134510" y="16764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31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48 Elipse"/>
            <p:cNvSpPr/>
            <p:nvPr/>
          </p:nvSpPr>
          <p:spPr>
            <a:xfrm>
              <a:off x="2590800" y="2209800"/>
              <a:ext cx="45719" cy="2286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7" y="2060850"/>
            <a:ext cx="4929435" cy="3816424"/>
          </a:xfrm>
          <a:prstGeom prst="rect">
            <a:avLst/>
          </a:prstGeom>
          <a:ln/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1794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/>
          </p:cNvSpPr>
          <p:nvPr>
            <p:ph type="title" idx="4294967295"/>
          </p:nvPr>
        </p:nvSpPr>
        <p:spPr>
          <a:xfrm>
            <a:off x="35496" y="220436"/>
            <a:ext cx="8964488" cy="16002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r>
              <a:rPr lang="es-ES" sz="3200" dirty="0" smtClean="0">
                <a:solidFill>
                  <a:schemeClr val="tx1"/>
                </a:solidFill>
              </a:rPr>
              <a:t>Diagnóstico de certeza</a:t>
            </a:r>
            <a:br>
              <a:rPr lang="es-ES" sz="3200" dirty="0" smtClean="0">
                <a:solidFill>
                  <a:schemeClr val="tx1"/>
                </a:solidFill>
              </a:rPr>
            </a:br>
            <a:r>
              <a:rPr lang="es-ES" sz="3200" dirty="0" smtClean="0">
                <a:solidFill>
                  <a:schemeClr val="tx1"/>
                </a:solidFill>
              </a:rPr>
              <a:t>Estudio enzimático</a:t>
            </a:r>
            <a:br>
              <a:rPr lang="es-ES" sz="3200" dirty="0" smtClean="0">
                <a:solidFill>
                  <a:schemeClr val="tx1"/>
                </a:solidFill>
              </a:rPr>
            </a:br>
            <a:r>
              <a:rPr lang="es-AR" sz="1800" dirty="0" smtClean="0"/>
              <a:t>(Glucocerebrosidasa)</a:t>
            </a:r>
            <a:endParaRPr lang="es-ES" sz="3200" dirty="0" smtClean="0">
              <a:solidFill>
                <a:schemeClr val="tx1"/>
              </a:solidFill>
            </a:endParaRPr>
          </a:p>
        </p:txBody>
      </p:sp>
      <p:sp>
        <p:nvSpPr>
          <p:cNvPr id="5124" name="Rectangle 3"/>
          <p:cNvSpPr>
            <a:spLocks noGrp="1"/>
          </p:cNvSpPr>
          <p:nvPr>
            <p:ph type="body" idx="4294967295"/>
          </p:nvPr>
        </p:nvSpPr>
        <p:spPr>
          <a:xfrm>
            <a:off x="323528" y="2132856"/>
            <a:ext cx="8640960" cy="4324315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buFontTx/>
              <a:buNone/>
            </a:pPr>
            <a:r>
              <a:rPr lang="es-ES" sz="2800" b="1" dirty="0" smtClean="0">
                <a:solidFill>
                  <a:srgbClr val="E32B4A"/>
                </a:solidFill>
              </a:rPr>
              <a:t>*</a:t>
            </a:r>
            <a:r>
              <a:rPr lang="es-ES" sz="2400" dirty="0" smtClean="0"/>
              <a:t>SOSPECHA CLINICA</a:t>
            </a:r>
          </a:p>
          <a:p>
            <a:pPr>
              <a:buFontTx/>
              <a:buNone/>
            </a:pPr>
            <a:r>
              <a:rPr lang="es-ES" sz="2800" b="1" dirty="0" smtClean="0">
                <a:solidFill>
                  <a:srgbClr val="E32B4A"/>
                </a:solidFill>
              </a:rPr>
              <a:t>*</a:t>
            </a:r>
            <a:r>
              <a:rPr lang="es-ES" sz="2400" dirty="0" smtClean="0"/>
              <a:t>SOLICITUD DE ESTUDIO BIOQUIMICO</a:t>
            </a:r>
          </a:p>
        </p:txBody>
      </p:sp>
      <p:graphicFrame>
        <p:nvGraphicFramePr>
          <p:cNvPr id="5122" name="Objec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5467561"/>
              </p:ext>
            </p:extLst>
          </p:nvPr>
        </p:nvGraphicFramePr>
        <p:xfrm>
          <a:off x="755576" y="3192118"/>
          <a:ext cx="1944216" cy="112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Fotografía de Photo Editor" r:id="rId3" imgW="5687219" imgH="5210902" progId="MSPhotoEd.3">
                  <p:embed/>
                </p:oleObj>
              </mc:Choice>
              <mc:Fallback>
                <p:oleObj name="Fotografía de Photo Editor" r:id="rId3" imgW="5687219" imgH="5210902" progId="MSPhotoEd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192118"/>
                        <a:ext cx="1944216" cy="11287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6" name="Picture 43" descr="Sin título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5" y="3192118"/>
            <a:ext cx="1347494" cy="1128712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3800504" y="4443930"/>
            <a:ext cx="1254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s-ES" dirty="0">
                <a:latin typeface="Calibri" pitchFamily="34" charset="0"/>
                <a:ea typeface="MS PGothic" pitchFamily="34" charset="-128"/>
              </a:rPr>
              <a:t>LEUCOCITO</a:t>
            </a: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1187624" y="4443930"/>
            <a:ext cx="10801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s-ES" dirty="0">
                <a:latin typeface="Calibri" pitchFamily="34" charset="0"/>
                <a:ea typeface="MS PGothic" pitchFamily="34" charset="-128"/>
              </a:rPr>
              <a:t>GSPF</a:t>
            </a: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-36576" y="4968890"/>
            <a:ext cx="8820472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s-ES" sz="2200" b="1" dirty="0" smtClean="0">
                <a:latin typeface="Calibri" pitchFamily="34" charset="0"/>
                <a:ea typeface="MS PGothic" pitchFamily="34" charset="-128"/>
              </a:rPr>
              <a:t>       </a:t>
            </a:r>
            <a:r>
              <a:rPr lang="es-ES" sz="2000" b="1" dirty="0" smtClean="0">
                <a:latin typeface="Calibri" pitchFamily="34" charset="0"/>
                <a:ea typeface="MS PGothic" pitchFamily="34" charset="-128"/>
              </a:rPr>
              <a:t>RESULTADO  </a:t>
            </a:r>
            <a:r>
              <a:rPr lang="es-ES" sz="2000" b="1" dirty="0">
                <a:latin typeface="Calibri" pitchFamily="34" charset="0"/>
                <a:ea typeface="MS PGothic" pitchFamily="34" charset="-128"/>
              </a:rPr>
              <a:t>+ INFORMACION CLINICA+ ESTUDIOS </a:t>
            </a:r>
            <a:r>
              <a:rPr lang="es-ES" sz="2000" b="1" dirty="0" smtClean="0">
                <a:latin typeface="Calibri" pitchFamily="34" charset="0"/>
                <a:ea typeface="MS PGothic" pitchFamily="34" charset="-128"/>
              </a:rPr>
              <a:t> COMPLEMENTARIOS =</a:t>
            </a:r>
            <a:endParaRPr lang="es-ES" sz="2000" b="1" dirty="0">
              <a:latin typeface="Calibri" pitchFamily="34" charset="0"/>
              <a:ea typeface="MS PGothic" pitchFamily="34" charset="-128"/>
            </a:endParaRPr>
          </a:p>
          <a:p>
            <a:pPr algn="ctr" eaLnBrk="1" hangingPunct="1"/>
            <a:r>
              <a:rPr lang="es-ES" sz="2800" b="1" dirty="0" smtClean="0">
                <a:solidFill>
                  <a:srgbClr val="E32B4A"/>
                </a:solidFill>
                <a:latin typeface="Calibri" pitchFamily="34" charset="0"/>
                <a:ea typeface="MS PGothic" pitchFamily="34" charset="-128"/>
              </a:rPr>
              <a:t>DIAGNOSTICO</a:t>
            </a:r>
          </a:p>
          <a:p>
            <a:pPr algn="ctr" eaLnBrk="1" hangingPunct="1"/>
            <a:endParaRPr lang="es-ES" sz="2800" b="1" dirty="0">
              <a:solidFill>
                <a:srgbClr val="E32B4A"/>
              </a:solidFill>
              <a:latin typeface="Calibri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291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9"/>
            <a:ext cx="7056784" cy="482453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1890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1600" y="188640"/>
            <a:ext cx="7200800" cy="1340767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r>
              <a:rPr lang="es-AR" sz="4000" dirty="0" smtClean="0">
                <a:effectLst/>
              </a:rPr>
              <a:t>Herencia </a:t>
            </a:r>
            <a:br>
              <a:rPr lang="es-AR" sz="4000" dirty="0" smtClean="0">
                <a:effectLst/>
              </a:rPr>
            </a:br>
            <a:r>
              <a:rPr lang="es-AR" sz="4000" dirty="0" smtClean="0"/>
              <a:t>Autosómica recesiva</a:t>
            </a:r>
            <a:endParaRPr lang="es-AR" sz="4000" dirty="0">
              <a:effectLst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32856"/>
            <a:ext cx="5976663" cy="3837700"/>
          </a:xfrm>
          <a:prstGeom prst="rect">
            <a:avLst/>
          </a:prstGeom>
          <a:ln/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27966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l"/>
            <a:r>
              <a:rPr lang="es-AR" dirty="0" smtClean="0"/>
              <a:t>Clasificación</a:t>
            </a:r>
            <a:endParaRPr lang="es-AR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942954"/>
              </p:ext>
            </p:extLst>
          </p:nvPr>
        </p:nvGraphicFramePr>
        <p:xfrm>
          <a:off x="539552" y="1916832"/>
          <a:ext cx="8003232" cy="4137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706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84412"/>
            <a:ext cx="6408712" cy="5256956"/>
          </a:xfrm>
          <a:prstGeom prst="rect">
            <a:avLst/>
          </a:prstGeom>
          <a:ln/>
          <a:ex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2" name="1 CuadroTexto"/>
          <p:cNvSpPr txBox="1"/>
          <p:nvPr/>
        </p:nvSpPr>
        <p:spPr>
          <a:xfrm>
            <a:off x="395536" y="148266"/>
            <a:ext cx="8424936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3600" dirty="0" smtClean="0">
                <a:solidFill>
                  <a:prstClr val="black"/>
                </a:solidFill>
              </a:rPr>
              <a:t>Cuándo sospechar  Enfermedad de Gaucher</a:t>
            </a:r>
          </a:p>
          <a:p>
            <a:r>
              <a:rPr lang="es-AR" sz="3600" dirty="0" smtClean="0">
                <a:solidFill>
                  <a:prstClr val="black"/>
                </a:solidFill>
              </a:rPr>
              <a:t>Signos y síntomas mas frecuentes</a:t>
            </a:r>
            <a:endParaRPr lang="en-US" sz="3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39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72008"/>
            <a:ext cx="8496944" cy="1052736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l"/>
            <a:r>
              <a:rPr lang="es-AR" sz="4800" dirty="0">
                <a:effectLst/>
              </a:rPr>
              <a:t>Diagnósticos diferenciales</a:t>
            </a:r>
          </a:p>
        </p:txBody>
      </p:sp>
      <p:sp>
        <p:nvSpPr>
          <p:cNvPr id="6" name="5 Estrella de 6 puntas"/>
          <p:cNvSpPr/>
          <p:nvPr/>
        </p:nvSpPr>
        <p:spPr>
          <a:xfrm>
            <a:off x="2996702" y="2357390"/>
            <a:ext cx="3168352" cy="3168352"/>
          </a:xfrm>
          <a:prstGeom prst="star6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 smtClean="0">
                <a:solidFill>
                  <a:schemeClr val="tx1"/>
                </a:solidFill>
              </a:rPr>
              <a:t>ANEMIA</a:t>
            </a:r>
            <a:endParaRPr lang="es-AR" sz="2400" dirty="0">
              <a:solidFill>
                <a:schemeClr val="tx1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3131840" y="1484784"/>
            <a:ext cx="3024336" cy="7285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CARENCIAL</a:t>
            </a:r>
          </a:p>
          <a:p>
            <a:pPr algn="ctr"/>
            <a:r>
              <a:rPr lang="es-AR" dirty="0" smtClean="0"/>
              <a:t>HIERRO/FÓLICO/B12</a:t>
            </a:r>
            <a:endParaRPr lang="es-AR" dirty="0"/>
          </a:p>
        </p:txBody>
      </p:sp>
      <p:sp>
        <p:nvSpPr>
          <p:cNvPr id="8" name="7 Rectángulo redondeado"/>
          <p:cNvSpPr/>
          <p:nvPr/>
        </p:nvSpPr>
        <p:spPr>
          <a:xfrm>
            <a:off x="6300192" y="2636913"/>
            <a:ext cx="2376264" cy="7200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ANEMIA</a:t>
            </a:r>
          </a:p>
          <a:p>
            <a:pPr algn="ctr"/>
            <a:r>
              <a:rPr lang="es-AR" dirty="0" smtClean="0"/>
              <a:t>HEMOLÍTICA</a:t>
            </a:r>
            <a:endParaRPr lang="es-AR" dirty="0"/>
          </a:p>
        </p:txBody>
      </p:sp>
      <p:sp>
        <p:nvSpPr>
          <p:cNvPr id="9" name="8 Rectángulo redondeado"/>
          <p:cNvSpPr/>
          <p:nvPr/>
        </p:nvSpPr>
        <p:spPr>
          <a:xfrm>
            <a:off x="6300192" y="4869161"/>
            <a:ext cx="2376264" cy="7920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LEUCEMIA/MTS</a:t>
            </a:r>
            <a:endParaRPr lang="es-AR" dirty="0"/>
          </a:p>
        </p:txBody>
      </p:sp>
      <p:sp>
        <p:nvSpPr>
          <p:cNvPr id="10" name="9 Rectángulo redondeado"/>
          <p:cNvSpPr/>
          <p:nvPr/>
        </p:nvSpPr>
        <p:spPr>
          <a:xfrm>
            <a:off x="3419872" y="5670998"/>
            <a:ext cx="2520280" cy="71033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MIELODISPLASIA</a:t>
            </a:r>
          </a:p>
          <a:p>
            <a:pPr algn="ctr"/>
            <a:r>
              <a:rPr lang="es-AR" dirty="0" smtClean="0"/>
              <a:t>MIELOFIBROSIS</a:t>
            </a:r>
            <a:endParaRPr lang="es-AR" dirty="0"/>
          </a:p>
        </p:txBody>
      </p:sp>
      <p:sp>
        <p:nvSpPr>
          <p:cNvPr id="11" name="10 Rectángulo redondeado"/>
          <p:cNvSpPr/>
          <p:nvPr/>
        </p:nvSpPr>
        <p:spPr>
          <a:xfrm>
            <a:off x="611560" y="4581128"/>
            <a:ext cx="2232248" cy="86409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HEREDITARIAS</a:t>
            </a:r>
          </a:p>
          <a:p>
            <a:pPr algn="ctr"/>
            <a:r>
              <a:rPr lang="es-AR" dirty="0" smtClean="0"/>
              <a:t>CONGÉNITAS</a:t>
            </a:r>
            <a:endParaRPr lang="es-AR" dirty="0"/>
          </a:p>
        </p:txBody>
      </p:sp>
      <p:sp>
        <p:nvSpPr>
          <p:cNvPr id="12" name="11 Rectángulo redondeado"/>
          <p:cNvSpPr/>
          <p:nvPr/>
        </p:nvSpPr>
        <p:spPr>
          <a:xfrm>
            <a:off x="611560" y="2357390"/>
            <a:ext cx="2232248" cy="7835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FRENO</a:t>
            </a:r>
          </a:p>
          <a:p>
            <a:pPr algn="ctr"/>
            <a:r>
              <a:rPr lang="es-AR" dirty="0" smtClean="0"/>
              <a:t>MEDULAR</a:t>
            </a:r>
            <a:endParaRPr lang="es-AR" dirty="0"/>
          </a:p>
        </p:txBody>
      </p:sp>
      <p:sp>
        <p:nvSpPr>
          <p:cNvPr id="3" name="2 Rectángulo"/>
          <p:cNvSpPr/>
          <p:nvPr/>
        </p:nvSpPr>
        <p:spPr>
          <a:xfrm>
            <a:off x="467544" y="1340768"/>
            <a:ext cx="8496944" cy="5184576"/>
          </a:xfrm>
          <a:prstGeom prst="rect">
            <a:avLst/>
          </a:prstGeom>
          <a:noFill/>
          <a:ln>
            <a:solidFill>
              <a:srgbClr val="B3C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586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593</Words>
  <Application>Microsoft Office PowerPoint</Application>
  <PresentationFormat>Presentación en pantalla (4:3)</PresentationFormat>
  <Paragraphs>151</Paragraphs>
  <Slides>26</Slides>
  <Notes>1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8" baseType="lpstr">
      <vt:lpstr>Tema de Office</vt:lpstr>
      <vt:lpstr>Fotografía de Photo Editor</vt:lpstr>
      <vt:lpstr>Enfermedad de Gaucher El desafío de diagnosticar una enfermedad de depósito Lisosomal</vt:lpstr>
      <vt:lpstr>  Que son las enfermedades de depósito lisosomal?</vt:lpstr>
      <vt:lpstr>Lisosomas</vt:lpstr>
      <vt:lpstr>Diagnóstico de certeza Estudio enzimático (Glucocerebrosidasa)</vt:lpstr>
      <vt:lpstr>Presentación de PowerPoint</vt:lpstr>
      <vt:lpstr>Herencia  Autosómica recesiva</vt:lpstr>
      <vt:lpstr>Clasificación</vt:lpstr>
      <vt:lpstr>Presentación de PowerPoint</vt:lpstr>
      <vt:lpstr>Diagnósticos diferenciales</vt:lpstr>
      <vt:lpstr>Diagnósticos diferenciales</vt:lpstr>
      <vt:lpstr>Diagnósticos diferenciales</vt:lpstr>
      <vt:lpstr>Diagnósticos diferenciales</vt:lpstr>
      <vt:lpstr>Compromiso óseo</vt:lpstr>
      <vt:lpstr>Presentación de PowerPoint</vt:lpstr>
      <vt:lpstr>Patología ósea</vt:lpstr>
      <vt:lpstr>Presentación de PowerPoint</vt:lpstr>
      <vt:lpstr>Presentación de PowerPoint</vt:lpstr>
      <vt:lpstr>Presentación de PowerPoint</vt:lpstr>
      <vt:lpstr>Con compromiso neurológico</vt:lpstr>
      <vt:lpstr>Enfermedad de Gaucher  Tipo 3</vt:lpstr>
      <vt:lpstr>Gaucher tipo 3</vt:lpstr>
      <vt:lpstr> Presentación de enfermedad de Gaucher Tipo 1</vt:lpstr>
      <vt:lpstr>Tratamiento:  Objetivos de la TRE</vt:lpstr>
      <vt:lpstr>Terapias en Enfermedad de Gaucher</vt:lpstr>
      <vt:lpstr>Presentación de PowerPoint</vt:lpstr>
      <vt:lpstr>La enfermedad de Gaucher</vt:lpstr>
    </vt:vector>
  </TitlesOfParts>
  <Company>Genzyme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Enfermedad de Gaucher El desafío de diagnosticar una enfermedad de depósito Lisosomal</dc:title>
  <dc:creator>Pedrini, Cesy GZ/AR</dc:creator>
  <cp:lastModifiedBy>Humen, Martin Andres GZ/AR</cp:lastModifiedBy>
  <cp:revision>27</cp:revision>
  <dcterms:created xsi:type="dcterms:W3CDTF">2015-06-23T14:49:46Z</dcterms:created>
  <dcterms:modified xsi:type="dcterms:W3CDTF">2015-07-06T12:33:24Z</dcterms:modified>
</cp:coreProperties>
</file>